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55" autoAdjust="0"/>
  </p:normalViewPr>
  <p:slideViewPr>
    <p:cSldViewPr snapToGrid="0">
      <p:cViewPr>
        <p:scale>
          <a:sx n="40" d="100"/>
          <a:sy n="40" d="100"/>
        </p:scale>
        <p:origin x="1644" y="8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44796-CF85-4B90-AF69-D25BA06177B0}" type="datetimeFigureOut">
              <a:rPr lang="en-US" smtClean="0"/>
              <a:t>9/22/2025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94D1C8-7EC5-4557-9298-C7AFA1F06587}" type="slidenum">
              <a:rPr lang="en-US" smtClean="0"/>
              <a:t>‹#›</a:t>
            </a:fld>
            <a:endParaRPr lang="en-US"/>
          </a:p>
        </p:txBody>
      </p:sp>
    </p:spTree>
    <p:extLst>
      <p:ext uri="{BB962C8B-B14F-4D97-AF65-F5344CB8AC3E}">
        <p14:creationId xmlns:p14="http://schemas.microsoft.com/office/powerpoint/2010/main" val="2523206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biochemical blood test</a:t>
            </a:r>
            <a:r>
              <a:rPr lang="en-US" dirty="0" smtClean="0"/>
              <a:t> is a comprehensive tool to assess:</a:t>
            </a:r>
          </a:p>
          <a:p>
            <a:r>
              <a:rPr lang="en-US" b="1" dirty="0" smtClean="0"/>
              <a:t>Organ function</a:t>
            </a:r>
            <a:r>
              <a:rPr lang="en-US" dirty="0" smtClean="0"/>
              <a:t> (liver, kidney, thyroid, pancreas)</a:t>
            </a:r>
          </a:p>
          <a:p>
            <a:r>
              <a:rPr lang="en-US" b="1" dirty="0" smtClean="0"/>
              <a:t>Metabolic balance</a:t>
            </a:r>
            <a:r>
              <a:rPr lang="en-US" b="0" dirty="0" smtClean="0"/>
              <a:t>-</a:t>
            </a:r>
            <a:r>
              <a:rPr lang="en-US" b="1" dirty="0" smtClean="0"/>
              <a:t>Electrolyte and fluid status</a:t>
            </a:r>
            <a:r>
              <a:rPr lang="en-US" b="0" dirty="0" smtClean="0"/>
              <a:t>.</a:t>
            </a:r>
            <a:r>
              <a:rPr lang="en-US" b="0" baseline="0" dirty="0" smtClean="0"/>
              <a:t> </a:t>
            </a:r>
            <a:r>
              <a:rPr lang="en-US" b="1" dirty="0" smtClean="0"/>
              <a:t>Diabetes and cardiovascular risk</a:t>
            </a:r>
            <a:r>
              <a:rPr lang="en-US" b="0" dirty="0" smtClean="0"/>
              <a:t>.</a:t>
            </a:r>
            <a:r>
              <a:rPr lang="en-US" b="0" baseline="0" dirty="0" smtClean="0"/>
              <a:t> </a:t>
            </a:r>
            <a:r>
              <a:rPr lang="en-US" b="1" dirty="0" smtClean="0"/>
              <a:t>Nutritional and protein levels</a:t>
            </a:r>
            <a:endParaRPr lang="en-US" dirty="0" smtClean="0"/>
          </a:p>
          <a:p>
            <a:endParaRPr lang="en-US" dirty="0"/>
          </a:p>
        </p:txBody>
      </p:sp>
      <p:sp>
        <p:nvSpPr>
          <p:cNvPr id="4" name="Slide Number Placeholder 3"/>
          <p:cNvSpPr>
            <a:spLocks noGrp="1"/>
          </p:cNvSpPr>
          <p:nvPr>
            <p:ph type="sldNum" sz="quarter" idx="10"/>
          </p:nvPr>
        </p:nvSpPr>
        <p:spPr/>
        <p:txBody>
          <a:bodyPr/>
          <a:lstStyle/>
          <a:p>
            <a:fld id="{A294D1C8-7EC5-4557-9298-C7AFA1F06587}" type="slidenum">
              <a:rPr lang="en-US" smtClean="0"/>
              <a:t>11</a:t>
            </a:fld>
            <a:endParaRPr lang="en-US"/>
          </a:p>
        </p:txBody>
      </p:sp>
    </p:spTree>
    <p:extLst>
      <p:ext uri="{BB962C8B-B14F-4D97-AF65-F5344CB8AC3E}">
        <p14:creationId xmlns:p14="http://schemas.microsoft.com/office/powerpoint/2010/main" val="284315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mental health assessment, </a:t>
            </a:r>
            <a:r>
              <a:rPr lang="en-GB" dirty="0" smtClean="0"/>
              <a:t>The </a:t>
            </a:r>
            <a:r>
              <a:rPr lang="en-GB" dirty="0"/>
              <a:t>nursing process in mental health and psychiatric nursing,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0707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981200" y="122239"/>
            <a:ext cx="7543800" cy="642937"/>
          </a:xfrm>
        </p:spPr>
        <p:txBody>
          <a:bodyPr>
            <a:noAutofit/>
          </a:bodyPr>
          <a:lstStyle/>
          <a:p>
            <a:r>
              <a:rPr lang="en-US" altLang="en-US" sz="5400" b="1" dirty="0" smtClean="0">
                <a:solidFill>
                  <a:srgbClr val="FF0000"/>
                </a:solidFill>
              </a:rPr>
              <a:t>Physical examination </a:t>
            </a:r>
          </a:p>
        </p:txBody>
      </p:sp>
      <p:sp>
        <p:nvSpPr>
          <p:cNvPr id="3" name="Content Placeholder 2"/>
          <p:cNvSpPr>
            <a:spLocks noGrp="1"/>
          </p:cNvSpPr>
          <p:nvPr>
            <p:ph idx="1"/>
          </p:nvPr>
        </p:nvSpPr>
        <p:spPr>
          <a:xfrm>
            <a:off x="1774826" y="836614"/>
            <a:ext cx="10231644" cy="5832475"/>
          </a:xfrm>
        </p:spPr>
        <p:txBody>
          <a:bodyPr/>
          <a:lstStyle/>
          <a:p>
            <a:pPr>
              <a:lnSpc>
                <a:spcPct val="150000"/>
              </a:lnSpc>
            </a:pPr>
            <a:r>
              <a:rPr lang="en-US" altLang="en-US" sz="3200" dirty="0">
                <a:latin typeface="Times New Roman" panose="02020603050405020304" pitchFamily="18" charset="0"/>
                <a:cs typeface="Times New Roman" panose="02020603050405020304" pitchFamily="18" charset="0"/>
              </a:rPr>
              <a:t>Should be comprehensive</a:t>
            </a:r>
          </a:p>
          <a:p>
            <a:pPr>
              <a:lnSpc>
                <a:spcPct val="150000"/>
              </a:lnSpc>
            </a:pPr>
            <a:r>
              <a:rPr lang="en-US" altLang="en-US" sz="3200" dirty="0">
                <a:latin typeface="Times New Roman" panose="02020603050405020304" pitchFamily="18" charset="0"/>
                <a:cs typeface="Times New Roman" panose="02020603050405020304" pitchFamily="18" charset="0"/>
              </a:rPr>
              <a:t>Should be carried out within a day of admission. </a:t>
            </a:r>
          </a:p>
          <a:p>
            <a:pPr>
              <a:lnSpc>
                <a:spcPct val="150000"/>
              </a:lnSpc>
            </a:pPr>
            <a:r>
              <a:rPr lang="en-US" altLang="en-US" sz="3200" dirty="0">
                <a:latin typeface="Times New Roman" panose="02020603050405020304" pitchFamily="18" charset="0"/>
                <a:cs typeface="Times New Roman" panose="02020603050405020304" pitchFamily="18" charset="0"/>
              </a:rPr>
              <a:t>Special attention should be given to the central nervous system. </a:t>
            </a:r>
          </a:p>
          <a:p>
            <a:pPr>
              <a:lnSpc>
                <a:spcPct val="150000"/>
              </a:lnSpc>
            </a:pPr>
            <a:r>
              <a:rPr lang="en-US" altLang="en-US" sz="3200" dirty="0">
                <a:latin typeface="Times New Roman" panose="02020603050405020304" pitchFamily="18" charset="0"/>
                <a:cs typeface="Times New Roman" panose="02020603050405020304" pitchFamily="18" charset="0"/>
              </a:rPr>
              <a:t>Positive and negative findings should be recorded.</a:t>
            </a:r>
          </a:p>
          <a:p>
            <a:pPr>
              <a:lnSpc>
                <a:spcPct val="150000"/>
              </a:lnSpc>
            </a:pPr>
            <a:r>
              <a:rPr lang="en-US" altLang="en-US" sz="3200" dirty="0">
                <a:latin typeface="Times New Roman" panose="02020603050405020304" pitchFamily="18" charset="0"/>
                <a:cs typeface="Times New Roman" panose="02020603050405020304" pitchFamily="18" charset="0"/>
              </a:rPr>
              <a:t> Brief summary of abnormalities found should be given.</a:t>
            </a:r>
          </a:p>
        </p:txBody>
      </p:sp>
    </p:spTree>
    <p:extLst>
      <p:ext uri="{BB962C8B-B14F-4D97-AF65-F5344CB8AC3E}">
        <p14:creationId xmlns:p14="http://schemas.microsoft.com/office/powerpoint/2010/main" val="823799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1981200" y="122239"/>
            <a:ext cx="7543800" cy="930275"/>
          </a:xfrm>
        </p:spPr>
        <p:txBody>
          <a:bodyPr>
            <a:normAutofit/>
          </a:bodyPr>
          <a:lstStyle/>
          <a:p>
            <a:r>
              <a:rPr lang="en-US" altLang="en-US" sz="4800" b="1" dirty="0" smtClean="0">
                <a:solidFill>
                  <a:srgbClr val="FF0000"/>
                </a:solidFill>
              </a:rPr>
              <a:t>Investigations </a:t>
            </a:r>
          </a:p>
        </p:txBody>
      </p:sp>
      <p:sp>
        <p:nvSpPr>
          <p:cNvPr id="3" name="Content Placeholder 2"/>
          <p:cNvSpPr>
            <a:spLocks noGrp="1"/>
          </p:cNvSpPr>
          <p:nvPr>
            <p:ph idx="1"/>
          </p:nvPr>
        </p:nvSpPr>
        <p:spPr>
          <a:xfrm>
            <a:off x="1847849" y="1196975"/>
            <a:ext cx="9522515" cy="5545138"/>
          </a:xfrm>
        </p:spPr>
        <p:txBody>
          <a:bodyPr/>
          <a:lstStyle/>
          <a:p>
            <a:pPr marL="0" indent="0">
              <a:lnSpc>
                <a:spcPct val="150000"/>
              </a:lnSpc>
              <a:buNone/>
            </a:pPr>
            <a:r>
              <a:rPr lang="en-US" altLang="en-US" sz="3200" dirty="0">
                <a:latin typeface="Times New Roman" panose="02020603050405020304" pitchFamily="18" charset="0"/>
                <a:cs typeface="Times New Roman" panose="02020603050405020304" pitchFamily="18" charset="0"/>
              </a:rPr>
              <a:t>1. Biochemical examinations</a:t>
            </a:r>
          </a:p>
          <a:p>
            <a:pPr marL="0" indent="0">
              <a:lnSpc>
                <a:spcPct val="150000"/>
              </a:lnSpc>
              <a:buNone/>
            </a:pPr>
            <a:r>
              <a:rPr lang="en-US" altLang="en-US" sz="3200" dirty="0">
                <a:latin typeface="Times New Roman" panose="02020603050405020304" pitchFamily="18" charset="0"/>
                <a:cs typeface="Times New Roman" panose="02020603050405020304" pitchFamily="18" charset="0"/>
              </a:rPr>
              <a:t>2. Chemical profile, for example:</a:t>
            </a:r>
          </a:p>
          <a:p>
            <a:pPr lvl="1">
              <a:lnSpc>
                <a:spcPct val="150000"/>
              </a:lnSpc>
            </a:pPr>
            <a:r>
              <a:rPr lang="en-US" altLang="en-US" sz="3200" dirty="0">
                <a:latin typeface="Times New Roman" panose="02020603050405020304" pitchFamily="18" charset="0"/>
                <a:cs typeface="Times New Roman" panose="02020603050405020304" pitchFamily="18" charset="0"/>
              </a:rPr>
              <a:t>Liver functions</a:t>
            </a:r>
          </a:p>
          <a:p>
            <a:pPr lvl="1">
              <a:lnSpc>
                <a:spcPct val="150000"/>
              </a:lnSpc>
            </a:pPr>
            <a:r>
              <a:rPr lang="en-US" altLang="en-US" sz="3200" dirty="0">
                <a:latin typeface="Times New Roman" panose="02020603050405020304" pitchFamily="18" charset="0"/>
                <a:cs typeface="Times New Roman" panose="02020603050405020304" pitchFamily="18" charset="0"/>
              </a:rPr>
              <a:t>Renal functions</a:t>
            </a:r>
          </a:p>
          <a:p>
            <a:pPr lvl="1">
              <a:lnSpc>
                <a:spcPct val="150000"/>
              </a:lnSpc>
            </a:pPr>
            <a:r>
              <a:rPr lang="en-US" altLang="en-US" sz="3200" dirty="0">
                <a:latin typeface="Times New Roman" panose="02020603050405020304" pitchFamily="18" charset="0"/>
                <a:cs typeface="Times New Roman" panose="02020603050405020304" pitchFamily="18" charset="0"/>
              </a:rPr>
              <a:t>Thyroid functions</a:t>
            </a:r>
          </a:p>
          <a:p>
            <a:pPr marL="0" indent="0">
              <a:lnSpc>
                <a:spcPct val="150000"/>
              </a:lnSpc>
              <a:buNone/>
            </a:pPr>
            <a:r>
              <a:rPr lang="en-US" altLang="en-US" sz="3200" dirty="0">
                <a:latin typeface="Times New Roman" panose="02020603050405020304" pitchFamily="18" charset="0"/>
                <a:cs typeface="Times New Roman" panose="02020603050405020304" pitchFamily="18" charset="0"/>
              </a:rPr>
              <a:t>3. Vitamin levels, for example, B12</a:t>
            </a:r>
          </a:p>
          <a:p>
            <a:pPr marL="0" indent="0">
              <a:lnSpc>
                <a:spcPct val="150000"/>
              </a:lnSpc>
              <a:buNone/>
            </a:pPr>
            <a:endParaRPr lang="en-US"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953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981200" y="122239"/>
            <a:ext cx="7543800" cy="1003300"/>
          </a:xfrm>
        </p:spPr>
        <p:txBody>
          <a:bodyPr>
            <a:normAutofit/>
          </a:bodyPr>
          <a:lstStyle/>
          <a:p>
            <a:r>
              <a:rPr lang="en-US" altLang="en-US" sz="4000" b="1" dirty="0">
                <a:solidFill>
                  <a:srgbClr val="FF0000"/>
                </a:solidFill>
              </a:rPr>
              <a:t>INVESTIGATIONS CONT’</a:t>
            </a:r>
          </a:p>
        </p:txBody>
      </p:sp>
      <p:sp>
        <p:nvSpPr>
          <p:cNvPr id="3" name="Content Placeholder 2"/>
          <p:cNvSpPr>
            <a:spLocks noGrp="1"/>
          </p:cNvSpPr>
          <p:nvPr>
            <p:ph idx="1"/>
          </p:nvPr>
        </p:nvSpPr>
        <p:spPr>
          <a:xfrm>
            <a:off x="1981200" y="1125539"/>
            <a:ext cx="9614452" cy="5005387"/>
          </a:xfrm>
        </p:spPr>
        <p:txBody>
          <a:bodyPr/>
          <a:lstStyle/>
          <a:p>
            <a:pPr marL="0" indent="0">
              <a:lnSpc>
                <a:spcPct val="150000"/>
              </a:lnSpc>
              <a:buNone/>
              <a:defRPr/>
            </a:pPr>
            <a:r>
              <a:rPr lang="en-US" sz="3200" dirty="0">
                <a:latin typeface="Times New Roman" pitchFamily="18" charset="0"/>
                <a:cs typeface="Times New Roman" pitchFamily="18" charset="0"/>
              </a:rPr>
              <a:t>4. Psychoendocrinological examination, for example:</a:t>
            </a:r>
          </a:p>
          <a:p>
            <a:pPr lvl="1">
              <a:lnSpc>
                <a:spcPct val="150000"/>
              </a:lnSpc>
              <a:buFont typeface="Wingdings" panose="05000000000000000000" pitchFamily="2" charset="2"/>
              <a:buChar char="ü"/>
              <a:defRPr/>
            </a:pPr>
            <a:r>
              <a:rPr lang="en-US" sz="3200" dirty="0">
                <a:latin typeface="Times New Roman" pitchFamily="18" charset="0"/>
                <a:cs typeface="Times New Roman" pitchFamily="18" charset="0"/>
              </a:rPr>
              <a:t>TRH stimulation test</a:t>
            </a:r>
          </a:p>
          <a:p>
            <a:pPr lvl="1">
              <a:lnSpc>
                <a:spcPct val="150000"/>
              </a:lnSpc>
              <a:buFont typeface="Wingdings" panose="05000000000000000000" pitchFamily="2" charset="2"/>
              <a:buChar char="ü"/>
              <a:defRPr/>
            </a:pPr>
            <a:r>
              <a:rPr lang="en-US" sz="3200" dirty="0">
                <a:latin typeface="Times New Roman" pitchFamily="18" charset="0"/>
                <a:cs typeface="Times New Roman" pitchFamily="18" charset="0"/>
              </a:rPr>
              <a:t>Dexamethasone suppression test</a:t>
            </a:r>
          </a:p>
          <a:p>
            <a:pPr marL="0" indent="0">
              <a:lnSpc>
                <a:spcPct val="150000"/>
              </a:lnSpc>
              <a:buNone/>
              <a:defRPr/>
            </a:pPr>
            <a:r>
              <a:rPr lang="en-US" sz="3200" dirty="0">
                <a:latin typeface="Times New Roman" pitchFamily="18" charset="0"/>
                <a:cs typeface="Times New Roman" pitchFamily="18" charset="0"/>
              </a:rPr>
              <a:t>5. Electroencephalographic examination</a:t>
            </a:r>
          </a:p>
          <a:p>
            <a:pPr marL="0" indent="0">
              <a:lnSpc>
                <a:spcPct val="150000"/>
              </a:lnSpc>
              <a:buNone/>
              <a:defRPr/>
            </a:pPr>
            <a:r>
              <a:rPr lang="en-US" sz="3200" dirty="0">
                <a:latin typeface="Times New Roman" pitchFamily="18" charset="0"/>
                <a:cs typeface="Times New Roman" pitchFamily="18" charset="0"/>
              </a:rPr>
              <a:t>6. Computer tomography of the brain</a:t>
            </a:r>
          </a:p>
          <a:p>
            <a:pPr>
              <a:lnSpc>
                <a:spcPct val="150000"/>
              </a:lnSpc>
              <a:defRPr/>
            </a:pPr>
            <a:endParaRPr lang="en-US" sz="3200" dirty="0"/>
          </a:p>
        </p:txBody>
      </p:sp>
    </p:spTree>
    <p:extLst>
      <p:ext uri="{BB962C8B-B14F-4D97-AF65-F5344CB8AC3E}">
        <p14:creationId xmlns:p14="http://schemas.microsoft.com/office/powerpoint/2010/main" val="1579913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364973" y="122237"/>
            <a:ext cx="10614991" cy="1202979"/>
          </a:xfrm>
        </p:spPr>
        <p:txBody>
          <a:bodyPr>
            <a:noAutofit/>
          </a:bodyPr>
          <a:lstStyle/>
          <a:p>
            <a:pPr algn="ctr"/>
            <a:r>
              <a:rPr lang="en-US" altLang="en-US" sz="4800" b="1" dirty="0">
                <a:solidFill>
                  <a:srgbClr val="FF0000"/>
                </a:solidFill>
              </a:rPr>
              <a:t>Mental status examination(MSE)</a:t>
            </a:r>
          </a:p>
        </p:txBody>
      </p:sp>
      <p:sp>
        <p:nvSpPr>
          <p:cNvPr id="3" name="Content Placeholder 2"/>
          <p:cNvSpPr>
            <a:spLocks noGrp="1"/>
          </p:cNvSpPr>
          <p:nvPr>
            <p:ph idx="1"/>
          </p:nvPr>
        </p:nvSpPr>
        <p:spPr>
          <a:xfrm>
            <a:off x="1470991" y="1523999"/>
            <a:ext cx="10177670" cy="5145089"/>
          </a:xfrm>
        </p:spPr>
        <p:txBody>
          <a:bodyPr>
            <a:normAutofit/>
          </a:bodyPr>
          <a:lstStyle/>
          <a:p>
            <a:pPr algn="just"/>
            <a:r>
              <a:rPr lang="en-US" altLang="en-US" dirty="0" smtClean="0">
                <a:latin typeface="Times New Roman" panose="02020603050405020304" pitchFamily="18" charset="0"/>
                <a:cs typeface="Times New Roman" panose="02020603050405020304" pitchFamily="18" charset="0"/>
              </a:rPr>
              <a:t>The mental status examination is a description of all the areas of the client’s mental functioning. </a:t>
            </a:r>
          </a:p>
          <a:p>
            <a:pPr algn="just"/>
            <a:r>
              <a:rPr lang="en-US" altLang="en-US" dirty="0" smtClean="0">
                <a:latin typeface="Times New Roman" panose="02020603050405020304" pitchFamily="18" charset="0"/>
                <a:cs typeface="Times New Roman" panose="02020603050405020304" pitchFamily="18" charset="0"/>
              </a:rPr>
              <a:t>MSA is essential to the development of an appropriate plan of care</a:t>
            </a:r>
          </a:p>
          <a:p>
            <a:pPr algn="just"/>
            <a:r>
              <a:rPr lang="en-US" altLang="en-US" dirty="0" smtClean="0">
                <a:latin typeface="Times New Roman" panose="02020603050405020304" pitchFamily="18" charset="0"/>
                <a:cs typeface="Times New Roman" panose="02020603050405020304" pitchFamily="18" charset="0"/>
              </a:rPr>
              <a:t>Done during admission and periodically to assess patients response to therapy and to determine fitness for discharge from hospital.</a:t>
            </a:r>
          </a:p>
          <a:p>
            <a:pPr algn="just"/>
            <a:endParaRPr lang="en-US" altLang="en-US" dirty="0" smtClean="0"/>
          </a:p>
        </p:txBody>
      </p:sp>
    </p:spTree>
    <p:extLst>
      <p:ext uri="{BB962C8B-B14F-4D97-AF65-F5344CB8AC3E}">
        <p14:creationId xmlns:p14="http://schemas.microsoft.com/office/powerpoint/2010/main" val="297715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2001078" y="122238"/>
            <a:ext cx="7523922" cy="1096962"/>
          </a:xfrm>
        </p:spPr>
        <p:txBody>
          <a:bodyPr>
            <a:normAutofit/>
          </a:bodyPr>
          <a:lstStyle/>
          <a:p>
            <a:pPr algn="ctr"/>
            <a:r>
              <a:rPr lang="en-US" altLang="en-US" sz="4800" b="1" dirty="0" smtClean="0">
                <a:solidFill>
                  <a:srgbClr val="FF0000"/>
                </a:solidFill>
              </a:rPr>
              <a:t>Components of MSE</a:t>
            </a:r>
          </a:p>
        </p:txBody>
      </p:sp>
      <p:sp>
        <p:nvSpPr>
          <p:cNvPr id="3" name="Content Placeholder 2"/>
          <p:cNvSpPr>
            <a:spLocks noGrp="1"/>
          </p:cNvSpPr>
          <p:nvPr>
            <p:ph idx="1"/>
          </p:nvPr>
        </p:nvSpPr>
        <p:spPr>
          <a:xfrm>
            <a:off x="1510747" y="1325217"/>
            <a:ext cx="10296939" cy="5343872"/>
          </a:xfrm>
        </p:spPr>
        <p:txBody>
          <a:bodyPr>
            <a:normAutofit/>
          </a:bodyPr>
          <a:lstStyle/>
          <a:p>
            <a:pPr>
              <a:lnSpc>
                <a:spcPct val="110000"/>
              </a:lnSpc>
            </a:pPr>
            <a:r>
              <a:rPr lang="en-US" altLang="en-US" sz="2800" dirty="0">
                <a:latin typeface="Times New Roman" panose="02020603050405020304" pitchFamily="18" charset="0"/>
                <a:cs typeface="Times New Roman" panose="02020603050405020304" pitchFamily="18" charset="0"/>
              </a:rPr>
              <a:t>Appearance -</a:t>
            </a:r>
            <a:r>
              <a:rPr lang="en-US" altLang="en-US" sz="2800" i="1" dirty="0">
                <a:latin typeface="Times New Roman" panose="02020603050405020304" pitchFamily="18" charset="0"/>
                <a:cs typeface="Times New Roman" panose="02020603050405020304" pitchFamily="18" charset="0"/>
              </a:rPr>
              <a:t>poise, clothing, and grooming</a:t>
            </a:r>
          </a:p>
          <a:p>
            <a:pPr>
              <a:lnSpc>
                <a:spcPct val="110000"/>
              </a:lnSpc>
            </a:pPr>
            <a:r>
              <a:rPr lang="en-US" altLang="en-US" sz="2800" dirty="0">
                <a:latin typeface="Times New Roman" panose="02020603050405020304" pitchFamily="18" charset="0"/>
                <a:cs typeface="Times New Roman" panose="02020603050405020304" pitchFamily="18" charset="0"/>
              </a:rPr>
              <a:t>Overt behavior </a:t>
            </a:r>
          </a:p>
          <a:p>
            <a:pPr>
              <a:lnSpc>
                <a:spcPct val="110000"/>
              </a:lnSpc>
            </a:pPr>
            <a:r>
              <a:rPr lang="en-US" altLang="en-US" sz="2800" dirty="0">
                <a:latin typeface="Times New Roman" panose="02020603050405020304" pitchFamily="18" charset="0"/>
                <a:cs typeface="Times New Roman" panose="02020603050405020304" pitchFamily="18" charset="0"/>
              </a:rPr>
              <a:t>Attitude </a:t>
            </a:r>
          </a:p>
          <a:p>
            <a:pPr>
              <a:lnSpc>
                <a:spcPct val="110000"/>
              </a:lnSpc>
            </a:pPr>
            <a:r>
              <a:rPr lang="en-US" altLang="en-US" sz="2800" dirty="0">
                <a:latin typeface="Times New Roman" panose="02020603050405020304" pitchFamily="18" charset="0"/>
                <a:cs typeface="Times New Roman" panose="02020603050405020304" pitchFamily="18" charset="0"/>
              </a:rPr>
              <a:t>Speech </a:t>
            </a:r>
          </a:p>
          <a:p>
            <a:pPr>
              <a:lnSpc>
                <a:spcPct val="110000"/>
              </a:lnSpc>
            </a:pPr>
            <a:r>
              <a:rPr lang="en-US" altLang="en-US" sz="2800" dirty="0">
                <a:latin typeface="Times New Roman" panose="02020603050405020304" pitchFamily="18" charset="0"/>
                <a:cs typeface="Times New Roman" panose="02020603050405020304" pitchFamily="18" charset="0"/>
              </a:rPr>
              <a:t>Mood and affect </a:t>
            </a:r>
          </a:p>
          <a:p>
            <a:pPr>
              <a:lnSpc>
                <a:spcPct val="110000"/>
              </a:lnSpc>
            </a:pPr>
            <a:r>
              <a:rPr lang="en-US" altLang="en-US" sz="2800" dirty="0">
                <a:latin typeface="Times New Roman" panose="02020603050405020304" pitchFamily="18" charset="0"/>
                <a:cs typeface="Times New Roman" panose="02020603050405020304" pitchFamily="18" charset="0"/>
              </a:rPr>
              <a:t>Thinking </a:t>
            </a:r>
          </a:p>
          <a:p>
            <a:pPr lvl="1">
              <a:lnSpc>
                <a:spcPct val="110000"/>
              </a:lnSpc>
            </a:pPr>
            <a:r>
              <a:rPr lang="en-US" altLang="en-US" sz="2800" dirty="0">
                <a:latin typeface="Times New Roman" panose="02020603050405020304" pitchFamily="18" charset="0"/>
                <a:cs typeface="Times New Roman" panose="02020603050405020304" pitchFamily="18" charset="0"/>
              </a:rPr>
              <a:t>Form </a:t>
            </a:r>
          </a:p>
          <a:p>
            <a:pPr lvl="1">
              <a:lnSpc>
                <a:spcPct val="110000"/>
              </a:lnSpc>
            </a:pPr>
            <a:r>
              <a:rPr lang="en-US" altLang="en-US" sz="2800" dirty="0">
                <a:latin typeface="Times New Roman" panose="02020603050405020304" pitchFamily="18" charset="0"/>
                <a:cs typeface="Times New Roman" panose="02020603050405020304" pitchFamily="18" charset="0"/>
              </a:rPr>
              <a:t>Content</a:t>
            </a:r>
          </a:p>
          <a:p>
            <a:pPr>
              <a:lnSpc>
                <a:spcPct val="110000"/>
              </a:lnSpc>
            </a:pPr>
            <a:endParaRPr lang="en-US" altLang="en-US" sz="2800" dirty="0"/>
          </a:p>
        </p:txBody>
      </p:sp>
    </p:spTree>
    <p:extLst>
      <p:ext uri="{BB962C8B-B14F-4D97-AF65-F5344CB8AC3E}">
        <p14:creationId xmlns:p14="http://schemas.microsoft.com/office/powerpoint/2010/main" val="113943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2093842" y="122239"/>
            <a:ext cx="7431157" cy="1030700"/>
          </a:xfrm>
        </p:spPr>
        <p:txBody>
          <a:bodyPr>
            <a:normAutofit/>
          </a:bodyPr>
          <a:lstStyle/>
          <a:p>
            <a:pPr algn="ctr"/>
            <a:r>
              <a:rPr lang="en-US" altLang="en-US" sz="4000" b="1" dirty="0">
                <a:solidFill>
                  <a:srgbClr val="FF0000"/>
                </a:solidFill>
              </a:rPr>
              <a:t>MSE CONT’</a:t>
            </a:r>
          </a:p>
        </p:txBody>
      </p:sp>
      <p:sp>
        <p:nvSpPr>
          <p:cNvPr id="3" name="Content Placeholder 2"/>
          <p:cNvSpPr>
            <a:spLocks noGrp="1"/>
          </p:cNvSpPr>
          <p:nvPr>
            <p:ph idx="1"/>
          </p:nvPr>
        </p:nvSpPr>
        <p:spPr>
          <a:xfrm>
            <a:off x="1417983" y="1338470"/>
            <a:ext cx="10124660" cy="5403644"/>
          </a:xfrm>
        </p:spPr>
        <p:txBody>
          <a:bodyPr>
            <a:normAutofit fontScale="92500" lnSpcReduction="10000"/>
          </a:bodyPr>
          <a:lstStyle/>
          <a:p>
            <a:pPr>
              <a:lnSpc>
                <a:spcPct val="110000"/>
              </a:lnSpc>
            </a:pPr>
            <a:r>
              <a:rPr lang="en-US" altLang="en-US" sz="2800" dirty="0">
                <a:latin typeface="Times New Roman" panose="02020603050405020304" pitchFamily="18" charset="0"/>
                <a:cs typeface="Times New Roman" panose="02020603050405020304" pitchFamily="18" charset="0"/>
              </a:rPr>
              <a:t>Perceptions </a:t>
            </a:r>
          </a:p>
          <a:p>
            <a:pPr>
              <a:lnSpc>
                <a:spcPct val="110000"/>
              </a:lnSpc>
            </a:pPr>
            <a:r>
              <a:rPr lang="en-US" altLang="en-US" sz="2800" dirty="0">
                <a:latin typeface="Times New Roman" panose="02020603050405020304" pitchFamily="18" charset="0"/>
                <a:cs typeface="Times New Roman" panose="02020603050405020304" pitchFamily="18" charset="0"/>
              </a:rPr>
              <a:t>Cognition/Sensorium </a:t>
            </a:r>
          </a:p>
          <a:p>
            <a:pPr lvl="1">
              <a:lnSpc>
                <a:spcPct val="110000"/>
              </a:lnSpc>
            </a:pPr>
            <a:r>
              <a:rPr lang="en-US" altLang="en-US" sz="2800" dirty="0">
                <a:latin typeface="Times New Roman" panose="02020603050405020304" pitchFamily="18" charset="0"/>
                <a:cs typeface="Times New Roman" panose="02020603050405020304" pitchFamily="18" charset="0"/>
              </a:rPr>
              <a:t>Alertness </a:t>
            </a:r>
          </a:p>
          <a:p>
            <a:pPr lvl="1">
              <a:lnSpc>
                <a:spcPct val="110000"/>
              </a:lnSpc>
            </a:pPr>
            <a:r>
              <a:rPr lang="en-US" altLang="en-US" sz="2800" dirty="0">
                <a:latin typeface="Times New Roman" panose="02020603050405020304" pitchFamily="18" charset="0"/>
                <a:cs typeface="Times New Roman" panose="02020603050405020304" pitchFamily="18" charset="0"/>
              </a:rPr>
              <a:t>Orientation (person, place, time) </a:t>
            </a:r>
          </a:p>
          <a:p>
            <a:pPr lvl="1">
              <a:lnSpc>
                <a:spcPct val="110000"/>
              </a:lnSpc>
            </a:pPr>
            <a:r>
              <a:rPr lang="en-US" altLang="en-US" sz="2800" dirty="0">
                <a:latin typeface="Times New Roman" panose="02020603050405020304" pitchFamily="18" charset="0"/>
                <a:cs typeface="Times New Roman" panose="02020603050405020304" pitchFamily="18" charset="0"/>
              </a:rPr>
              <a:t>Concentration </a:t>
            </a:r>
          </a:p>
          <a:p>
            <a:pPr lvl="1">
              <a:lnSpc>
                <a:spcPct val="110000"/>
              </a:lnSpc>
            </a:pPr>
            <a:r>
              <a:rPr lang="en-US" altLang="en-US" sz="2800" dirty="0">
                <a:latin typeface="Times New Roman" panose="02020603050405020304" pitchFamily="18" charset="0"/>
                <a:cs typeface="Times New Roman" panose="02020603050405020304" pitchFamily="18" charset="0"/>
              </a:rPr>
              <a:t>Memory (immediate, recent, long term) </a:t>
            </a:r>
          </a:p>
          <a:p>
            <a:pPr lvl="1">
              <a:lnSpc>
                <a:spcPct val="110000"/>
              </a:lnSpc>
            </a:pPr>
            <a:r>
              <a:rPr lang="en-US" altLang="en-US" sz="2800" dirty="0">
                <a:latin typeface="Times New Roman" panose="02020603050405020304" pitchFamily="18" charset="0"/>
                <a:cs typeface="Times New Roman" panose="02020603050405020304" pitchFamily="18" charset="0"/>
              </a:rPr>
              <a:t>Attention/Calculations  </a:t>
            </a:r>
          </a:p>
          <a:p>
            <a:pPr lvl="1">
              <a:lnSpc>
                <a:spcPct val="110000"/>
              </a:lnSpc>
            </a:pPr>
            <a:r>
              <a:rPr lang="en-US" altLang="en-US" sz="2800" dirty="0">
                <a:latin typeface="Times New Roman" panose="02020603050405020304" pitchFamily="18" charset="0"/>
                <a:cs typeface="Times New Roman" panose="02020603050405020304" pitchFamily="18" charset="0"/>
              </a:rPr>
              <a:t>Abstract reasoning</a:t>
            </a:r>
          </a:p>
          <a:p>
            <a:pPr>
              <a:lnSpc>
                <a:spcPct val="110000"/>
              </a:lnSpc>
            </a:pPr>
            <a:r>
              <a:rPr lang="en-US" altLang="en-US" sz="2800" dirty="0">
                <a:latin typeface="Times New Roman" panose="02020603050405020304" pitchFamily="18" charset="0"/>
                <a:cs typeface="Times New Roman" panose="02020603050405020304" pitchFamily="18" charset="0"/>
              </a:rPr>
              <a:t>Insight </a:t>
            </a:r>
          </a:p>
          <a:p>
            <a:pPr>
              <a:lnSpc>
                <a:spcPct val="110000"/>
              </a:lnSpc>
            </a:pPr>
            <a:r>
              <a:rPr lang="en-US" altLang="en-US" sz="2800" dirty="0">
                <a:latin typeface="Times New Roman" panose="02020603050405020304" pitchFamily="18" charset="0"/>
                <a:cs typeface="Times New Roman" panose="02020603050405020304" pitchFamily="18" charset="0"/>
              </a:rPr>
              <a:t>Judgment</a:t>
            </a:r>
          </a:p>
          <a:p>
            <a:pPr>
              <a:lnSpc>
                <a:spcPct val="110000"/>
              </a:lnSpc>
            </a:pPr>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552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2067338" y="122239"/>
            <a:ext cx="7457661" cy="1348751"/>
          </a:xfrm>
        </p:spPr>
        <p:txBody>
          <a:bodyPr>
            <a:normAutofit/>
          </a:bodyPr>
          <a:lstStyle/>
          <a:p>
            <a:pPr algn="ctr"/>
            <a:r>
              <a:rPr lang="en-US" altLang="en-US" sz="5400" b="1" dirty="0">
                <a:solidFill>
                  <a:srgbClr val="FF0000"/>
                </a:solidFill>
              </a:rPr>
              <a:t>Appearance </a:t>
            </a:r>
          </a:p>
        </p:txBody>
      </p:sp>
      <p:sp>
        <p:nvSpPr>
          <p:cNvPr id="67587" name="Content Placeholder 2"/>
          <p:cNvSpPr>
            <a:spLocks noGrp="1"/>
          </p:cNvSpPr>
          <p:nvPr>
            <p:ph idx="1"/>
          </p:nvPr>
        </p:nvSpPr>
        <p:spPr>
          <a:xfrm>
            <a:off x="1510749" y="1470990"/>
            <a:ext cx="10575234" cy="5271123"/>
          </a:xfrm>
        </p:spPr>
        <p:txBody>
          <a:bodyPr>
            <a:normAutofit/>
          </a:bodyPr>
          <a:lstStyle/>
          <a:p>
            <a:pPr algn="just"/>
            <a:r>
              <a:rPr lang="en-US" altLang="en-US" dirty="0">
                <a:latin typeface="Times New Roman" panose="02020603050405020304" pitchFamily="18" charset="0"/>
                <a:cs typeface="Times New Roman" panose="02020603050405020304" pitchFamily="18" charset="0"/>
              </a:rPr>
              <a:t>1. </a:t>
            </a:r>
            <a:r>
              <a:rPr lang="en-US" altLang="en-US" b="1" i="1" dirty="0">
                <a:latin typeface="Times New Roman" panose="02020603050405020304" pitchFamily="18" charset="0"/>
                <a:cs typeface="Times New Roman" panose="02020603050405020304" pitchFamily="18" charset="0"/>
              </a:rPr>
              <a:t>Grooming and dress</a:t>
            </a:r>
            <a:r>
              <a:rPr lang="en-US" altLang="en-US" dirty="0">
                <a:latin typeface="Times New Roman" panose="02020603050405020304" pitchFamily="18" charset="0"/>
                <a:cs typeface="Times New Roman" panose="02020603050405020304" pitchFamily="18" charset="0"/>
              </a:rPr>
              <a:t>- Note unusual modes of dress, Note evidence of soiled clothing, Note use of makeup, Is appearance neat or unkempt?</a:t>
            </a:r>
          </a:p>
          <a:p>
            <a:pPr algn="just"/>
            <a:r>
              <a:rPr lang="en-US" altLang="en-US" dirty="0">
                <a:latin typeface="Times New Roman" panose="02020603050405020304" pitchFamily="18" charset="0"/>
                <a:cs typeface="Times New Roman" panose="02020603050405020304" pitchFamily="18" charset="0"/>
              </a:rPr>
              <a:t>2. </a:t>
            </a:r>
            <a:r>
              <a:rPr lang="en-US" altLang="en-US" b="1" i="1" dirty="0">
                <a:latin typeface="Times New Roman" panose="02020603050405020304" pitchFamily="18" charset="0"/>
                <a:cs typeface="Times New Roman" panose="02020603050405020304" pitchFamily="18" charset="0"/>
              </a:rPr>
              <a:t>Hygiene</a:t>
            </a:r>
            <a:r>
              <a:rPr lang="en-US" altLang="en-US" dirty="0">
                <a:latin typeface="Times New Roman" panose="02020603050405020304" pitchFamily="18" charset="0"/>
                <a:cs typeface="Times New Roman" panose="02020603050405020304" pitchFamily="18" charset="0"/>
              </a:rPr>
              <a:t>-Note evidence of body or breath odor, Note condition of skin, fingernails</a:t>
            </a:r>
          </a:p>
          <a:p>
            <a:pPr algn="just"/>
            <a:r>
              <a:rPr lang="en-US" altLang="en-US" dirty="0">
                <a:latin typeface="Times New Roman" panose="02020603050405020304" pitchFamily="18" charset="0"/>
                <a:cs typeface="Times New Roman" panose="02020603050405020304" pitchFamily="18" charset="0"/>
              </a:rPr>
              <a:t>3</a:t>
            </a:r>
            <a:r>
              <a:rPr lang="en-US" altLang="en-US" b="1" i="1" dirty="0">
                <a:latin typeface="Times New Roman" panose="02020603050405020304" pitchFamily="18" charset="0"/>
                <a:cs typeface="Times New Roman" panose="02020603050405020304" pitchFamily="18" charset="0"/>
              </a:rPr>
              <a:t>. Posture</a:t>
            </a:r>
            <a:r>
              <a:rPr lang="en-US" altLang="en-US" dirty="0">
                <a:latin typeface="Times New Roman" panose="02020603050405020304" pitchFamily="18" charset="0"/>
                <a:cs typeface="Times New Roman" panose="02020603050405020304" pitchFamily="18" charset="0"/>
              </a:rPr>
              <a:t>-Note if standing upright, rigid, slumped over.</a:t>
            </a:r>
          </a:p>
          <a:p>
            <a:pPr algn="just"/>
            <a:r>
              <a:rPr lang="en-US" altLang="en-US" dirty="0">
                <a:latin typeface="Times New Roman" panose="02020603050405020304" pitchFamily="18" charset="0"/>
                <a:cs typeface="Times New Roman" panose="02020603050405020304" pitchFamily="18" charset="0"/>
              </a:rPr>
              <a:t>4. </a:t>
            </a:r>
            <a:r>
              <a:rPr lang="en-US" altLang="en-US" b="1" i="1" dirty="0">
                <a:latin typeface="Times New Roman" panose="02020603050405020304" pitchFamily="18" charset="0"/>
                <a:cs typeface="Times New Roman" panose="02020603050405020304" pitchFamily="18" charset="0"/>
              </a:rPr>
              <a:t>Height and weight</a:t>
            </a:r>
            <a:r>
              <a:rPr lang="en-US" altLang="en-US" dirty="0">
                <a:latin typeface="Times New Roman" panose="02020603050405020304" pitchFamily="18" charset="0"/>
                <a:cs typeface="Times New Roman" panose="02020603050405020304" pitchFamily="18" charset="0"/>
              </a:rPr>
              <a:t>- Perform accurate measurements.</a:t>
            </a:r>
          </a:p>
          <a:p>
            <a:pPr algn="just"/>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245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5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7587">
                                            <p:txEl>
                                              <p:pRg st="1" end="1"/>
                                            </p:txEl>
                                          </p:spTgt>
                                        </p:tgtEl>
                                        <p:attrNameLst>
                                          <p:attrName>style.visibility</p:attrName>
                                        </p:attrNameLst>
                                      </p:cBhvr>
                                      <p:to>
                                        <p:strVal val="visible"/>
                                      </p:to>
                                    </p:set>
                                    <p:anim calcmode="lin" valueType="num">
                                      <p:cBhvr additive="base">
                                        <p:cTn id="13"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7587">
                                            <p:txEl>
                                              <p:pRg st="2" end="2"/>
                                            </p:txEl>
                                          </p:spTgt>
                                        </p:tgtEl>
                                        <p:attrNameLst>
                                          <p:attrName>style.visibility</p:attrName>
                                        </p:attrNameLst>
                                      </p:cBhvr>
                                      <p:to>
                                        <p:strVal val="visible"/>
                                      </p:to>
                                    </p:set>
                                    <p:anim calcmode="lin" valueType="num">
                                      <p:cBhvr additive="base">
                                        <p:cTn id="19" dur="5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75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7587">
                                            <p:txEl>
                                              <p:pRg st="3" end="3"/>
                                            </p:txEl>
                                          </p:spTgt>
                                        </p:tgtEl>
                                        <p:attrNameLst>
                                          <p:attrName>style.visibility</p:attrName>
                                        </p:attrNameLst>
                                      </p:cBhvr>
                                      <p:to>
                                        <p:strVal val="visible"/>
                                      </p:to>
                                    </p:set>
                                    <p:anim calcmode="lin" valueType="num">
                                      <p:cBhvr additive="base">
                                        <p:cTn id="25" dur="500" fill="hold"/>
                                        <p:tgtEl>
                                          <p:spTgt spid="675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75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2027582" y="122239"/>
            <a:ext cx="7497417" cy="1070457"/>
          </a:xfrm>
        </p:spPr>
        <p:txBody>
          <a:bodyPr>
            <a:noAutofit/>
          </a:bodyPr>
          <a:lstStyle/>
          <a:p>
            <a:pPr algn="ctr"/>
            <a:r>
              <a:rPr lang="en-US" altLang="en-US" sz="6600" dirty="0" err="1" smtClean="0">
                <a:solidFill>
                  <a:srgbClr val="FF0000"/>
                </a:solidFill>
              </a:rPr>
              <a:t>cont</a:t>
            </a:r>
            <a:r>
              <a:rPr lang="en-US" altLang="en-US" sz="6600" dirty="0" smtClean="0">
                <a:solidFill>
                  <a:srgbClr val="FF0000"/>
                </a:solidFill>
              </a:rPr>
              <a:t>’</a:t>
            </a:r>
            <a:endParaRPr lang="en-US" altLang="en-US" sz="6600" dirty="0">
              <a:solidFill>
                <a:srgbClr val="FF0000"/>
              </a:solidFill>
            </a:endParaRPr>
          </a:p>
        </p:txBody>
      </p:sp>
      <p:sp>
        <p:nvSpPr>
          <p:cNvPr id="68611" name="Content Placeholder 2"/>
          <p:cNvSpPr>
            <a:spLocks noGrp="1"/>
          </p:cNvSpPr>
          <p:nvPr>
            <p:ph idx="1"/>
          </p:nvPr>
        </p:nvSpPr>
        <p:spPr>
          <a:xfrm>
            <a:off x="1325217" y="1325216"/>
            <a:ext cx="10601740" cy="5532783"/>
          </a:xfrm>
        </p:spPr>
        <p:txBody>
          <a:bodyPr>
            <a:normAutofit/>
          </a:bodyPr>
          <a:lstStyle/>
          <a:p>
            <a:pPr algn="just"/>
            <a:r>
              <a:rPr lang="en-US" altLang="en-US" dirty="0">
                <a:latin typeface="Times New Roman" panose="02020603050405020304" pitchFamily="18" charset="0"/>
                <a:cs typeface="Times New Roman" panose="02020603050405020304" pitchFamily="18" charset="0"/>
              </a:rPr>
              <a:t>5</a:t>
            </a:r>
            <a:r>
              <a:rPr lang="en-US" altLang="en-US" b="1" i="1" dirty="0">
                <a:latin typeface="Times New Roman" panose="02020603050405020304" pitchFamily="18" charset="0"/>
                <a:cs typeface="Times New Roman" panose="02020603050405020304" pitchFamily="18" charset="0"/>
              </a:rPr>
              <a:t>. Level of eye contact</a:t>
            </a:r>
            <a:r>
              <a:rPr lang="en-US" altLang="en-US" dirty="0">
                <a:latin typeface="Times New Roman" panose="02020603050405020304" pitchFamily="18" charset="0"/>
                <a:cs typeface="Times New Roman" panose="02020603050405020304" pitchFamily="18" charset="0"/>
              </a:rPr>
              <a:t>-Intermittent, Occasional and fleeting, Sustained and intense, No eye contact</a:t>
            </a:r>
          </a:p>
          <a:p>
            <a:pPr algn="just"/>
            <a:r>
              <a:rPr lang="en-US" altLang="en-US" dirty="0">
                <a:latin typeface="Times New Roman" panose="02020603050405020304" pitchFamily="18" charset="0"/>
                <a:cs typeface="Times New Roman" panose="02020603050405020304" pitchFamily="18" charset="0"/>
              </a:rPr>
              <a:t>6. </a:t>
            </a:r>
            <a:r>
              <a:rPr lang="en-US" altLang="en-US" b="1" i="1" dirty="0">
                <a:latin typeface="Times New Roman" panose="02020603050405020304" pitchFamily="18" charset="0"/>
                <a:cs typeface="Times New Roman" panose="02020603050405020304" pitchFamily="18" charset="0"/>
              </a:rPr>
              <a:t>Hair color and texture</a:t>
            </a:r>
            <a:r>
              <a:rPr lang="en-US" altLang="en-US" dirty="0">
                <a:latin typeface="Times New Roman" panose="02020603050405020304" pitchFamily="18" charset="0"/>
                <a:cs typeface="Times New Roman" panose="02020603050405020304" pitchFamily="18" charset="0"/>
              </a:rPr>
              <a:t>- Is hair clean and healthy looking? greasy, matted, tangled?</a:t>
            </a:r>
          </a:p>
          <a:p>
            <a:pPr algn="just"/>
            <a:r>
              <a:rPr lang="en-US" altLang="en-US" dirty="0">
                <a:latin typeface="Times New Roman" panose="02020603050405020304" pitchFamily="18" charset="0"/>
                <a:cs typeface="Times New Roman" panose="02020603050405020304" pitchFamily="18" charset="0"/>
              </a:rPr>
              <a:t>7. </a:t>
            </a:r>
            <a:r>
              <a:rPr lang="en-US" altLang="en-US" b="1" i="1" dirty="0">
                <a:latin typeface="Times New Roman" panose="02020603050405020304" pitchFamily="18" charset="0"/>
                <a:cs typeface="Times New Roman" panose="02020603050405020304" pitchFamily="18" charset="0"/>
              </a:rPr>
              <a:t>Evidence of scars, tattoos, or other distinguishing skin marks</a:t>
            </a:r>
            <a:r>
              <a:rPr lang="en-US" altLang="en-US" dirty="0">
                <a:latin typeface="Times New Roman" panose="02020603050405020304" pitchFamily="18" charset="0"/>
                <a:cs typeface="Times New Roman" panose="02020603050405020304" pitchFamily="18" charset="0"/>
              </a:rPr>
              <a:t>- Swelling or bruises, Birth marks, Rashes</a:t>
            </a:r>
          </a:p>
          <a:p>
            <a:pPr algn="just"/>
            <a:r>
              <a:rPr lang="en-US" altLang="en-US" dirty="0">
                <a:latin typeface="Times New Roman" panose="02020603050405020304" pitchFamily="18" charset="0"/>
                <a:cs typeface="Times New Roman" panose="02020603050405020304" pitchFamily="18" charset="0"/>
              </a:rPr>
              <a:t>8. Evaluation of client’s appearance compared with Chronological age</a:t>
            </a:r>
          </a:p>
          <a:p>
            <a:pPr algn="just"/>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2744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 calcmode="lin" valueType="num">
                                      <p:cBhvr additive="base">
                                        <p:cTn id="19"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8611">
                                            <p:txEl>
                                              <p:pRg st="3" end="3"/>
                                            </p:txEl>
                                          </p:spTgt>
                                        </p:tgtEl>
                                        <p:attrNameLst>
                                          <p:attrName>style.visibility</p:attrName>
                                        </p:attrNameLst>
                                      </p:cBhvr>
                                      <p:to>
                                        <p:strVal val="visible"/>
                                      </p:to>
                                    </p:set>
                                    <p:anim calcmode="lin" valueType="num">
                                      <p:cBhvr additive="base">
                                        <p:cTn id="25"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86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Content Placeholder 2"/>
          <p:cNvSpPr>
            <a:spLocks noGrp="1"/>
          </p:cNvSpPr>
          <p:nvPr>
            <p:ph idx="1"/>
          </p:nvPr>
        </p:nvSpPr>
        <p:spPr>
          <a:xfrm>
            <a:off x="1378226" y="620714"/>
            <a:ext cx="10588487" cy="6048375"/>
          </a:xfrm>
        </p:spPr>
        <p:txBody>
          <a:bodyPr>
            <a:normAutofit/>
          </a:bodyPr>
          <a:lstStyle/>
          <a:p>
            <a:pPr marL="457200" indent="-457200" algn="just">
              <a:buFont typeface="Wingdings" panose="05000000000000000000" pitchFamily="2" charset="2"/>
              <a:buChar char="ü"/>
              <a:defRPr/>
            </a:pPr>
            <a:r>
              <a:rPr lang="en-US" sz="4000" b="1" dirty="0">
                <a:latin typeface="Times New Roman" pitchFamily="18" charset="0"/>
                <a:cs typeface="Times New Roman" pitchFamily="18" charset="0"/>
              </a:rPr>
              <a:t>Motor Activity</a:t>
            </a:r>
            <a:endParaRPr lang="en-US" sz="4000" dirty="0">
              <a:latin typeface="Times New Roman" pitchFamily="18" charset="0"/>
              <a:cs typeface="Times New Roman" pitchFamily="18" charset="0"/>
            </a:endParaRPr>
          </a:p>
          <a:p>
            <a:pPr algn="just">
              <a:defRPr/>
            </a:pPr>
            <a:r>
              <a:rPr lang="en-US" b="1" i="1" dirty="0">
                <a:latin typeface="Times New Roman" pitchFamily="18" charset="0"/>
                <a:cs typeface="Times New Roman" pitchFamily="18" charset="0"/>
              </a:rPr>
              <a:t>Tremors</a:t>
            </a:r>
            <a:r>
              <a:rPr lang="en-US" dirty="0">
                <a:latin typeface="Times New Roman" pitchFamily="18" charset="0"/>
                <a:cs typeface="Times New Roman" pitchFamily="18" charset="0"/>
              </a:rPr>
              <a:t>- Do hands or legs tremble? Continuously, at specific times.</a:t>
            </a:r>
          </a:p>
          <a:p>
            <a:pPr algn="just">
              <a:defRPr/>
            </a:pPr>
            <a:r>
              <a:rPr lang="en-US" b="1" i="1" dirty="0">
                <a:latin typeface="Times New Roman" pitchFamily="18" charset="0"/>
                <a:cs typeface="Times New Roman" pitchFamily="18" charset="0"/>
              </a:rPr>
              <a:t>Tics or other stereotypical movements</a:t>
            </a:r>
            <a:r>
              <a:rPr lang="en-US" dirty="0">
                <a:latin typeface="Times New Roman" pitchFamily="18" charset="0"/>
                <a:cs typeface="Times New Roman" pitchFamily="18" charset="0"/>
              </a:rPr>
              <a:t>-Evidence of facial tic, jerking or spastic movements</a:t>
            </a:r>
          </a:p>
          <a:p>
            <a:pPr algn="just">
              <a:defRPr/>
            </a:pPr>
            <a:r>
              <a:rPr lang="en-US" b="1" i="1" dirty="0">
                <a:latin typeface="Times New Roman" pitchFamily="18" charset="0"/>
                <a:cs typeface="Times New Roman" pitchFamily="18" charset="0"/>
              </a:rPr>
              <a:t>Mannerisms and gestures</a:t>
            </a:r>
            <a:r>
              <a:rPr lang="en-US" dirty="0">
                <a:latin typeface="Times New Roman" pitchFamily="18" charset="0"/>
                <a:cs typeface="Times New Roman" pitchFamily="18" charset="0"/>
              </a:rPr>
              <a:t>-Specific facial or body movements during conversation, Nail biting, covering face with hands, grimacing</a:t>
            </a:r>
          </a:p>
          <a:p>
            <a:pPr algn="just">
              <a:defRPr/>
            </a:pPr>
            <a:r>
              <a:rPr lang="en-US" b="1" i="1" dirty="0">
                <a:latin typeface="Times New Roman" pitchFamily="18" charset="0"/>
                <a:cs typeface="Times New Roman" pitchFamily="18" charset="0"/>
              </a:rPr>
              <a:t>Hyperactivity</a:t>
            </a:r>
            <a:r>
              <a:rPr lang="en-US" dirty="0">
                <a:latin typeface="Times New Roman" pitchFamily="18" charset="0"/>
                <a:cs typeface="Times New Roman" pitchFamily="18" charset="0"/>
              </a:rPr>
              <a:t>- Gets up and down out of chair, paces, unable to sit still</a:t>
            </a:r>
          </a:p>
          <a:p>
            <a:pPr algn="just">
              <a:defRPr/>
            </a:pPr>
            <a:r>
              <a:rPr lang="en-US" b="1" i="1" dirty="0">
                <a:latin typeface="Times New Roman" pitchFamily="18" charset="0"/>
                <a:cs typeface="Times New Roman" pitchFamily="18" charset="0"/>
              </a:rPr>
              <a:t>Restlessness or agitation</a:t>
            </a:r>
            <a:r>
              <a:rPr lang="en-US" dirty="0">
                <a:latin typeface="Times New Roman" pitchFamily="18" charset="0"/>
                <a:cs typeface="Times New Roman" pitchFamily="18" charset="0"/>
              </a:rPr>
              <a:t>-Lots of fidgeting, clenching hands</a:t>
            </a: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55931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9635">
                                            <p:txEl>
                                              <p:pRg st="1" end="1"/>
                                            </p:txEl>
                                          </p:spTgt>
                                        </p:tgtEl>
                                        <p:attrNameLst>
                                          <p:attrName>style.visibility</p:attrName>
                                        </p:attrNameLst>
                                      </p:cBhvr>
                                      <p:to>
                                        <p:strVal val="visible"/>
                                      </p:to>
                                    </p:set>
                                    <p:anim calcmode="lin" valueType="num">
                                      <p:cBhvr additive="base">
                                        <p:cTn id="13"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9635">
                                            <p:txEl>
                                              <p:pRg st="2" end="2"/>
                                            </p:txEl>
                                          </p:spTgt>
                                        </p:tgtEl>
                                        <p:attrNameLst>
                                          <p:attrName>style.visibility</p:attrName>
                                        </p:attrNameLst>
                                      </p:cBhvr>
                                      <p:to>
                                        <p:strVal val="visible"/>
                                      </p:to>
                                    </p:set>
                                    <p:anim calcmode="lin" valueType="num">
                                      <p:cBhvr additive="base">
                                        <p:cTn id="19"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9635">
                                            <p:txEl>
                                              <p:pRg st="3" end="3"/>
                                            </p:txEl>
                                          </p:spTgt>
                                        </p:tgtEl>
                                        <p:attrNameLst>
                                          <p:attrName>style.visibility</p:attrName>
                                        </p:attrNameLst>
                                      </p:cBhvr>
                                      <p:to>
                                        <p:strVal val="visible"/>
                                      </p:to>
                                    </p:set>
                                    <p:anim calcmode="lin" valueType="num">
                                      <p:cBhvr additive="base">
                                        <p:cTn id="25"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9635">
                                            <p:txEl>
                                              <p:pRg st="4" end="4"/>
                                            </p:txEl>
                                          </p:spTgt>
                                        </p:tgtEl>
                                        <p:attrNameLst>
                                          <p:attrName>style.visibility</p:attrName>
                                        </p:attrNameLst>
                                      </p:cBhvr>
                                      <p:to>
                                        <p:strVal val="visible"/>
                                      </p:to>
                                    </p:set>
                                    <p:anim calcmode="lin" valueType="num">
                                      <p:cBhvr additive="base">
                                        <p:cTn id="31"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96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9635">
                                            <p:txEl>
                                              <p:pRg st="5" end="5"/>
                                            </p:txEl>
                                          </p:spTgt>
                                        </p:tgtEl>
                                        <p:attrNameLst>
                                          <p:attrName>style.visibility</p:attrName>
                                        </p:attrNameLst>
                                      </p:cBhvr>
                                      <p:to>
                                        <p:strVal val="visible"/>
                                      </p:to>
                                    </p:set>
                                    <p:anim calcmode="lin" valueType="num">
                                      <p:cBhvr additive="base">
                                        <p:cTn id="37" dur="500" fill="hold"/>
                                        <p:tgtEl>
                                          <p:spTgt spid="6963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963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2107096" y="122239"/>
            <a:ext cx="7417904" cy="1096961"/>
          </a:xfrm>
        </p:spPr>
        <p:txBody>
          <a:bodyPr>
            <a:normAutofit/>
          </a:bodyPr>
          <a:lstStyle/>
          <a:p>
            <a:pPr algn="ctr"/>
            <a:r>
              <a:rPr lang="en-US" altLang="en-US" sz="4400" b="1" dirty="0">
                <a:solidFill>
                  <a:srgbClr val="FF0000"/>
                </a:solidFill>
              </a:rPr>
              <a:t>Motor activities </a:t>
            </a:r>
            <a:r>
              <a:rPr lang="en-US" altLang="en-US" sz="4400" b="1" dirty="0" err="1">
                <a:solidFill>
                  <a:srgbClr val="FF0000"/>
                </a:solidFill>
              </a:rPr>
              <a:t>cont</a:t>
            </a:r>
            <a:r>
              <a:rPr lang="en-US" altLang="en-US" sz="4400" b="1" dirty="0">
                <a:solidFill>
                  <a:srgbClr val="FF0000"/>
                </a:solidFill>
              </a:rPr>
              <a:t>’</a:t>
            </a:r>
          </a:p>
        </p:txBody>
      </p:sp>
      <p:sp>
        <p:nvSpPr>
          <p:cNvPr id="70659" name="Content Placeholder 2"/>
          <p:cNvSpPr>
            <a:spLocks noGrp="1"/>
          </p:cNvSpPr>
          <p:nvPr>
            <p:ph idx="1"/>
          </p:nvPr>
        </p:nvSpPr>
        <p:spPr>
          <a:xfrm>
            <a:off x="1364974" y="1219200"/>
            <a:ext cx="10508974" cy="5449888"/>
          </a:xfrm>
        </p:spPr>
        <p:txBody>
          <a:bodyPr>
            <a:normAutofit/>
          </a:bodyPr>
          <a:lstStyle/>
          <a:p>
            <a:pPr algn="just"/>
            <a:r>
              <a:rPr lang="en-US" altLang="en-US" sz="2800" b="1" i="1" dirty="0">
                <a:latin typeface="Times New Roman" panose="02020603050405020304" pitchFamily="18" charset="0"/>
                <a:cs typeface="Times New Roman" panose="02020603050405020304" pitchFamily="18" charset="0"/>
              </a:rPr>
              <a:t>Aggressiveness</a:t>
            </a:r>
            <a:r>
              <a:rPr lang="en-US" altLang="en-US" sz="2800" dirty="0">
                <a:latin typeface="Times New Roman" panose="02020603050405020304" pitchFamily="18" charset="0"/>
                <a:cs typeface="Times New Roman" panose="02020603050405020304" pitchFamily="18" charset="0"/>
              </a:rPr>
              <a:t>-Overtly angry and hostile, threatening, uses sarcasm</a:t>
            </a:r>
          </a:p>
          <a:p>
            <a:pPr algn="just"/>
            <a:r>
              <a:rPr lang="en-US" altLang="en-US" sz="2800" b="1" i="1" dirty="0">
                <a:latin typeface="Times New Roman" panose="02020603050405020304" pitchFamily="18" charset="0"/>
                <a:cs typeface="Times New Roman" panose="02020603050405020304" pitchFamily="18" charset="0"/>
              </a:rPr>
              <a:t>Rigidity-</a:t>
            </a:r>
            <a:r>
              <a:rPr lang="en-US" altLang="en-US" sz="2800" dirty="0">
                <a:latin typeface="Times New Roman" panose="02020603050405020304" pitchFamily="18" charset="0"/>
                <a:cs typeface="Times New Roman" panose="02020603050405020304" pitchFamily="18" charset="0"/>
              </a:rPr>
              <a:t>Sits or stands in a rigid position, arms and legs appear stiff and unyielding</a:t>
            </a:r>
          </a:p>
          <a:p>
            <a:pPr algn="just"/>
            <a:r>
              <a:rPr lang="en-US" altLang="en-US" sz="2800" b="1" i="1" dirty="0">
                <a:latin typeface="Times New Roman" panose="02020603050405020304" pitchFamily="18" charset="0"/>
                <a:cs typeface="Times New Roman" panose="02020603050405020304" pitchFamily="18" charset="0"/>
              </a:rPr>
              <a:t>Gait patterns</a:t>
            </a:r>
            <a:r>
              <a:rPr lang="en-US" altLang="en-US" sz="2800" dirty="0">
                <a:latin typeface="Times New Roman" panose="02020603050405020304" pitchFamily="18" charset="0"/>
                <a:cs typeface="Times New Roman" panose="02020603050405020304" pitchFamily="18" charset="0"/>
              </a:rPr>
              <a:t>-Evidence of limping, limitation of range of motion, ataxia, shuffling</a:t>
            </a:r>
          </a:p>
          <a:p>
            <a:pPr algn="just"/>
            <a:r>
              <a:rPr lang="en-US" altLang="en-US" sz="2800" b="1" i="1" dirty="0">
                <a:latin typeface="Times New Roman" panose="02020603050405020304" pitchFamily="18" charset="0"/>
                <a:cs typeface="Times New Roman" panose="02020603050405020304" pitchFamily="18" charset="0"/>
              </a:rPr>
              <a:t>Echopraxia</a:t>
            </a:r>
            <a:r>
              <a:rPr lang="en-US" altLang="en-US" sz="2800" dirty="0">
                <a:latin typeface="Times New Roman" panose="02020603050405020304" pitchFamily="18" charset="0"/>
                <a:cs typeface="Times New Roman" panose="02020603050405020304" pitchFamily="18" charset="0"/>
              </a:rPr>
              <a:t>-Any evidence of mimicking the actions of others</a:t>
            </a:r>
          </a:p>
          <a:p>
            <a:pPr algn="just"/>
            <a:r>
              <a:rPr lang="en-US" altLang="en-US" sz="2800" b="1" i="1" dirty="0">
                <a:latin typeface="Times New Roman" panose="02020603050405020304" pitchFamily="18" charset="0"/>
                <a:cs typeface="Times New Roman" panose="02020603050405020304" pitchFamily="18" charset="0"/>
              </a:rPr>
              <a:t>Psychomotor retardation</a:t>
            </a:r>
            <a:r>
              <a:rPr lang="en-US" altLang="en-US" sz="2800" dirty="0">
                <a:latin typeface="Times New Roman" panose="02020603050405020304" pitchFamily="18" charset="0"/>
                <a:cs typeface="Times New Roman" panose="02020603050405020304" pitchFamily="18" charset="0"/>
              </a:rPr>
              <a:t>- Movements are very slow, thinking and speech are very slow, posture is slumped.</a:t>
            </a:r>
          </a:p>
          <a:p>
            <a:pPr algn="just"/>
            <a:r>
              <a:rPr lang="en-US" altLang="en-US" sz="2800" dirty="0">
                <a:latin typeface="Times New Roman" panose="02020603050405020304" pitchFamily="18" charset="0"/>
                <a:cs typeface="Times New Roman" panose="02020603050405020304" pitchFamily="18" charset="0"/>
              </a:rPr>
              <a:t> </a:t>
            </a:r>
            <a:r>
              <a:rPr lang="en-US" altLang="en-US" sz="2800" b="1" i="1" dirty="0">
                <a:latin typeface="Times New Roman" panose="02020603050405020304" pitchFamily="18" charset="0"/>
                <a:cs typeface="Times New Roman" panose="02020603050405020304" pitchFamily="18" charset="0"/>
              </a:rPr>
              <a:t>Freedom of movement (range of motion)</a:t>
            </a:r>
            <a:r>
              <a:rPr lang="en-US" altLang="en-US" sz="2800" dirty="0">
                <a:latin typeface="Times New Roman" panose="02020603050405020304" pitchFamily="18" charset="0"/>
                <a:cs typeface="Times New Roman" panose="02020603050405020304" pitchFamily="18" charset="0"/>
              </a:rPr>
              <a:t>-Note any limitation in ability to move.</a:t>
            </a:r>
          </a:p>
          <a:p>
            <a:pPr algn="just"/>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7421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0659">
                                            <p:txEl>
                                              <p:pRg st="1" end="1"/>
                                            </p:txEl>
                                          </p:spTgt>
                                        </p:tgtEl>
                                        <p:attrNameLst>
                                          <p:attrName>style.visibility</p:attrName>
                                        </p:attrNameLst>
                                      </p:cBhvr>
                                      <p:to>
                                        <p:strVal val="visible"/>
                                      </p:to>
                                    </p:set>
                                    <p:anim calcmode="lin" valueType="num">
                                      <p:cBhvr additive="base">
                                        <p:cTn id="13"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0659">
                                            <p:txEl>
                                              <p:pRg st="2" end="2"/>
                                            </p:txEl>
                                          </p:spTgt>
                                        </p:tgtEl>
                                        <p:attrNameLst>
                                          <p:attrName>style.visibility</p:attrName>
                                        </p:attrNameLst>
                                      </p:cBhvr>
                                      <p:to>
                                        <p:strVal val="visible"/>
                                      </p:to>
                                    </p:set>
                                    <p:anim calcmode="lin" valueType="num">
                                      <p:cBhvr additive="base">
                                        <p:cTn id="19"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70659">
                                            <p:txEl>
                                              <p:pRg st="3" end="3"/>
                                            </p:txEl>
                                          </p:spTgt>
                                        </p:tgtEl>
                                        <p:attrNameLst>
                                          <p:attrName>style.visibility</p:attrName>
                                        </p:attrNameLst>
                                      </p:cBhvr>
                                      <p:to>
                                        <p:strVal val="visible"/>
                                      </p:to>
                                    </p:set>
                                    <p:anim calcmode="lin" valueType="num">
                                      <p:cBhvr additive="base">
                                        <p:cTn id="25"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06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70659">
                                            <p:txEl>
                                              <p:pRg st="4" end="4"/>
                                            </p:txEl>
                                          </p:spTgt>
                                        </p:tgtEl>
                                        <p:attrNameLst>
                                          <p:attrName>style.visibility</p:attrName>
                                        </p:attrNameLst>
                                      </p:cBhvr>
                                      <p:to>
                                        <p:strVal val="visible"/>
                                      </p:to>
                                    </p:set>
                                    <p:anim calcmode="lin" valueType="num">
                                      <p:cBhvr additive="base">
                                        <p:cTn id="31" dur="5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06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70659">
                                            <p:txEl>
                                              <p:pRg st="5" end="5"/>
                                            </p:txEl>
                                          </p:spTgt>
                                        </p:tgtEl>
                                        <p:attrNameLst>
                                          <p:attrName>style.visibility</p:attrName>
                                        </p:attrNameLst>
                                      </p:cBhvr>
                                      <p:to>
                                        <p:strVal val="visible"/>
                                      </p:to>
                                    </p:set>
                                    <p:anim calcmode="lin" valueType="num">
                                      <p:cBhvr additive="base">
                                        <p:cTn id="37" dur="500" fill="hold"/>
                                        <p:tgtEl>
                                          <p:spTgt spid="7065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065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41568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1981200" y="122239"/>
            <a:ext cx="7543800" cy="765657"/>
          </a:xfrm>
        </p:spPr>
        <p:txBody>
          <a:bodyPr>
            <a:normAutofit/>
          </a:bodyPr>
          <a:lstStyle/>
          <a:p>
            <a:pPr algn="ctr"/>
            <a:r>
              <a:rPr lang="en-US" altLang="en-US" sz="4400" b="1" dirty="0">
                <a:solidFill>
                  <a:schemeClr val="tx1"/>
                </a:solidFill>
              </a:rPr>
              <a:t>Speech patterns</a:t>
            </a:r>
          </a:p>
        </p:txBody>
      </p:sp>
      <p:sp>
        <p:nvSpPr>
          <p:cNvPr id="71683" name="Content Placeholder 2"/>
          <p:cNvSpPr>
            <a:spLocks noGrp="1"/>
          </p:cNvSpPr>
          <p:nvPr>
            <p:ph idx="1"/>
          </p:nvPr>
        </p:nvSpPr>
        <p:spPr>
          <a:xfrm>
            <a:off x="1470991" y="1404730"/>
            <a:ext cx="10323444" cy="5048458"/>
          </a:xfrm>
        </p:spPr>
        <p:txBody>
          <a:bodyPr>
            <a:normAutofit/>
          </a:bodyPr>
          <a:lstStyle/>
          <a:p>
            <a:pPr algn="just"/>
            <a:r>
              <a:rPr lang="en-US" altLang="en-US" dirty="0">
                <a:latin typeface="Times New Roman" panose="02020603050405020304" pitchFamily="18" charset="0"/>
                <a:cs typeface="Times New Roman" panose="02020603050405020304" pitchFamily="18" charset="0"/>
              </a:rPr>
              <a:t>1. </a:t>
            </a:r>
            <a:r>
              <a:rPr lang="en-US" altLang="en-US" b="1" i="1" dirty="0">
                <a:latin typeface="Times New Roman" panose="02020603050405020304" pitchFamily="18" charset="0"/>
                <a:cs typeface="Times New Roman" panose="02020603050405020304" pitchFamily="18" charset="0"/>
              </a:rPr>
              <a:t>Slowness or rapidity of speech</a:t>
            </a:r>
            <a:r>
              <a:rPr lang="en-US" altLang="en-US" dirty="0">
                <a:latin typeface="Times New Roman" panose="02020603050405020304" pitchFamily="18" charset="0"/>
                <a:cs typeface="Times New Roman" panose="02020603050405020304" pitchFamily="18" charset="0"/>
              </a:rPr>
              <a:t>-Note whether speech seems very rapid or slower than normal.</a:t>
            </a:r>
          </a:p>
          <a:p>
            <a:pPr algn="just"/>
            <a:r>
              <a:rPr lang="en-US" altLang="en-US" dirty="0">
                <a:latin typeface="Times New Roman" panose="02020603050405020304" pitchFamily="18" charset="0"/>
                <a:cs typeface="Times New Roman" panose="02020603050405020304" pitchFamily="18" charset="0"/>
              </a:rPr>
              <a:t>2</a:t>
            </a:r>
            <a:r>
              <a:rPr lang="en-US" altLang="en-US" b="1" i="1" dirty="0">
                <a:latin typeface="Times New Roman" panose="02020603050405020304" pitchFamily="18" charset="0"/>
                <a:cs typeface="Times New Roman" panose="02020603050405020304" pitchFamily="18" charset="0"/>
              </a:rPr>
              <a:t>. Pressure of speech</a:t>
            </a:r>
            <a:r>
              <a:rPr lang="en-US" altLang="en-US" dirty="0">
                <a:latin typeface="Times New Roman" panose="02020603050405020304" pitchFamily="18" charset="0"/>
                <a:cs typeface="Times New Roman" panose="02020603050405020304" pitchFamily="18" charset="0"/>
              </a:rPr>
              <a:t>-Note whether speech seems frenzied, is speech unable to be interrupted?</a:t>
            </a:r>
          </a:p>
          <a:p>
            <a:pPr algn="just"/>
            <a:r>
              <a:rPr lang="en-US" altLang="en-US" dirty="0" smtClean="0">
                <a:latin typeface="Times New Roman" panose="02020603050405020304" pitchFamily="18" charset="0"/>
                <a:cs typeface="Times New Roman" panose="02020603050405020304" pitchFamily="18" charset="0"/>
              </a:rPr>
              <a:t>3.</a:t>
            </a:r>
            <a:r>
              <a:rPr lang="en-US" altLang="en-US" b="1" i="1" dirty="0" smtClean="0">
                <a:latin typeface="Times New Roman" panose="02020603050405020304" pitchFamily="18" charset="0"/>
                <a:cs typeface="Times New Roman" panose="02020603050405020304" pitchFamily="18" charset="0"/>
              </a:rPr>
              <a:t>Intonation</a:t>
            </a:r>
            <a:r>
              <a:rPr lang="en-US" altLang="en-US" dirty="0" smtClean="0">
                <a:latin typeface="Times New Roman" panose="02020603050405020304" pitchFamily="18" charset="0"/>
                <a:cs typeface="Times New Roman" panose="02020603050405020304" pitchFamily="18" charset="0"/>
              </a:rPr>
              <a:t>-Are </a:t>
            </a:r>
            <a:r>
              <a:rPr lang="en-US" altLang="en-US" dirty="0">
                <a:latin typeface="Times New Roman" panose="02020603050405020304" pitchFamily="18" charset="0"/>
                <a:cs typeface="Times New Roman" panose="02020603050405020304" pitchFamily="18" charset="0"/>
              </a:rPr>
              <a:t>words spoken with appropriate emphasis? Are words spoken in monotone?</a:t>
            </a:r>
          </a:p>
          <a:p>
            <a:pPr algn="just"/>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6804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additive="base">
                                        <p:cTn id="7"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1683">
                                            <p:txEl>
                                              <p:pRg st="2" end="2"/>
                                            </p:txEl>
                                          </p:spTgt>
                                        </p:tgtEl>
                                        <p:attrNameLst>
                                          <p:attrName>style.visibility</p:attrName>
                                        </p:attrNameLst>
                                      </p:cBhvr>
                                      <p:to>
                                        <p:strVal val="visible"/>
                                      </p:to>
                                    </p:set>
                                    <p:anim calcmode="lin" valueType="num">
                                      <p:cBhvr additive="base">
                                        <p:cTn id="19" dur="5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68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a:xfrm>
            <a:off x="1948070" y="122238"/>
            <a:ext cx="9687338" cy="871675"/>
          </a:xfrm>
        </p:spPr>
        <p:txBody>
          <a:bodyPr>
            <a:normAutofit fontScale="90000"/>
          </a:bodyPr>
          <a:lstStyle/>
          <a:p>
            <a:pPr algn="ctr"/>
            <a:r>
              <a:rPr lang="en-US" altLang="en-US" sz="5400" b="1" dirty="0">
                <a:solidFill>
                  <a:schemeClr val="tx1"/>
                </a:solidFill>
              </a:rPr>
              <a:t>Speech </a:t>
            </a:r>
            <a:r>
              <a:rPr lang="en-US" altLang="en-US" sz="5400" b="1" dirty="0" err="1">
                <a:solidFill>
                  <a:schemeClr val="tx1"/>
                </a:solidFill>
              </a:rPr>
              <a:t>cont</a:t>
            </a:r>
            <a:r>
              <a:rPr lang="en-US" altLang="en-US" sz="5400" b="1" dirty="0">
                <a:solidFill>
                  <a:schemeClr val="tx1"/>
                </a:solidFill>
              </a:rPr>
              <a:t>’</a:t>
            </a:r>
          </a:p>
        </p:txBody>
      </p:sp>
      <p:sp>
        <p:nvSpPr>
          <p:cNvPr id="3" name="Content Placeholder 2"/>
          <p:cNvSpPr>
            <a:spLocks noGrp="1"/>
          </p:cNvSpPr>
          <p:nvPr>
            <p:ph idx="1"/>
          </p:nvPr>
        </p:nvSpPr>
        <p:spPr>
          <a:xfrm>
            <a:off x="1457738" y="1086678"/>
            <a:ext cx="10429461" cy="5437947"/>
          </a:xfrm>
        </p:spPr>
        <p:txBody>
          <a:bodyPr>
            <a:normAutofit/>
          </a:bodyPr>
          <a:lstStyle/>
          <a:p>
            <a:pPr>
              <a:lnSpc>
                <a:spcPct val="110000"/>
              </a:lnSpc>
            </a:pPr>
            <a:r>
              <a:rPr lang="en-US" altLang="en-US" dirty="0" smtClean="0">
                <a:latin typeface="Times New Roman" panose="02020603050405020304" pitchFamily="18" charset="0"/>
                <a:cs typeface="Times New Roman" panose="02020603050405020304" pitchFamily="18" charset="0"/>
              </a:rPr>
              <a:t>4. </a:t>
            </a:r>
            <a:r>
              <a:rPr lang="en-US" altLang="en-US" b="1" i="1" dirty="0" smtClean="0">
                <a:latin typeface="Times New Roman" panose="02020603050405020304" pitchFamily="18" charset="0"/>
                <a:cs typeface="Times New Roman" panose="02020603050405020304" pitchFamily="18" charset="0"/>
              </a:rPr>
              <a:t>Volume</a:t>
            </a:r>
            <a:r>
              <a:rPr lang="en-US" altLang="en-US" dirty="0" smtClean="0">
                <a:latin typeface="Times New Roman" panose="02020603050405020304" pitchFamily="18" charset="0"/>
                <a:cs typeface="Times New Roman" panose="02020603050405020304" pitchFamily="18" charset="0"/>
              </a:rPr>
              <a:t>-Is speech very loud, soft, low-pitched or high-pitched?</a:t>
            </a:r>
          </a:p>
          <a:p>
            <a:pPr>
              <a:lnSpc>
                <a:spcPct val="110000"/>
              </a:lnSpc>
            </a:pPr>
            <a:r>
              <a:rPr lang="en-US" altLang="en-US" dirty="0" smtClean="0">
                <a:latin typeface="Times New Roman" panose="02020603050405020304" pitchFamily="18" charset="0"/>
                <a:cs typeface="Times New Roman" panose="02020603050405020304" pitchFamily="18" charset="0"/>
              </a:rPr>
              <a:t>5. </a:t>
            </a:r>
            <a:r>
              <a:rPr lang="en-US" altLang="en-US" b="1" i="1" dirty="0" smtClean="0">
                <a:latin typeface="Times New Roman" panose="02020603050405020304" pitchFamily="18" charset="0"/>
                <a:cs typeface="Times New Roman" panose="02020603050405020304" pitchFamily="18" charset="0"/>
              </a:rPr>
              <a:t>Stuttering or other speech impairments</a:t>
            </a:r>
            <a:r>
              <a:rPr lang="en-US" altLang="en-US" dirty="0" smtClean="0">
                <a:latin typeface="Times New Roman" panose="02020603050405020304" pitchFamily="18" charset="0"/>
                <a:cs typeface="Times New Roman" panose="02020603050405020304" pitchFamily="18" charset="0"/>
              </a:rPr>
              <a:t>- Hoarseness, slurred speech</a:t>
            </a:r>
          </a:p>
          <a:p>
            <a:pPr>
              <a:lnSpc>
                <a:spcPct val="110000"/>
              </a:lnSpc>
            </a:pPr>
            <a:r>
              <a:rPr lang="en-US" altLang="en-US" dirty="0" smtClean="0">
                <a:latin typeface="Times New Roman" panose="02020603050405020304" pitchFamily="18" charset="0"/>
                <a:cs typeface="Times New Roman" panose="02020603050405020304" pitchFamily="18" charset="0"/>
              </a:rPr>
              <a:t>6. </a:t>
            </a:r>
            <a:r>
              <a:rPr lang="en-US" altLang="en-US" b="1" i="1" dirty="0" smtClean="0">
                <a:latin typeface="Times New Roman" panose="02020603050405020304" pitchFamily="18" charset="0"/>
                <a:cs typeface="Times New Roman" panose="02020603050405020304" pitchFamily="18" charset="0"/>
              </a:rPr>
              <a:t>Aphasia</a:t>
            </a:r>
            <a:r>
              <a:rPr lang="en-US" altLang="en-US" dirty="0" smtClean="0">
                <a:latin typeface="Times New Roman" panose="02020603050405020304" pitchFamily="18" charset="0"/>
                <a:cs typeface="Times New Roman" panose="02020603050405020304" pitchFamily="18" charset="0"/>
              </a:rPr>
              <a:t>-Difficulty forming words, use of incorrect words, difficulty thinking of specific words, making up words (neologisms)</a:t>
            </a:r>
          </a:p>
          <a:p>
            <a:pPr>
              <a:lnSpc>
                <a:spcPct val="110000"/>
              </a:lnSpc>
            </a:pPr>
            <a:endParaRPr lang="en-US" alt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6368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2001078" y="0"/>
            <a:ext cx="7523922" cy="1030700"/>
          </a:xfrm>
        </p:spPr>
        <p:txBody>
          <a:bodyPr>
            <a:normAutofit/>
          </a:bodyPr>
          <a:lstStyle/>
          <a:p>
            <a:pPr algn="ctr"/>
            <a:r>
              <a:rPr lang="en-US" altLang="en-US" sz="4800" b="1" dirty="0">
                <a:solidFill>
                  <a:schemeClr val="tx1"/>
                </a:solidFill>
              </a:rPr>
              <a:t>General attitude</a:t>
            </a:r>
          </a:p>
        </p:txBody>
      </p:sp>
      <p:sp>
        <p:nvSpPr>
          <p:cNvPr id="3" name="Content Placeholder 2"/>
          <p:cNvSpPr>
            <a:spLocks noGrp="1"/>
          </p:cNvSpPr>
          <p:nvPr>
            <p:ph idx="1"/>
          </p:nvPr>
        </p:nvSpPr>
        <p:spPr>
          <a:xfrm>
            <a:off x="1457739" y="1030700"/>
            <a:ext cx="10363200" cy="5827301"/>
          </a:xfrm>
        </p:spPr>
        <p:txBody>
          <a:bodyPr/>
          <a:lstStyle/>
          <a:p>
            <a:pPr algn="just"/>
            <a:r>
              <a:rPr lang="en-US" altLang="en-US" sz="2800" dirty="0">
                <a:latin typeface="Times New Roman" panose="02020603050405020304" pitchFamily="18" charset="0"/>
                <a:cs typeface="Times New Roman" panose="02020603050405020304" pitchFamily="18" charset="0"/>
              </a:rPr>
              <a:t>1</a:t>
            </a:r>
            <a:r>
              <a:rPr lang="en-US" altLang="en-US" sz="2800" b="1" i="1" dirty="0">
                <a:latin typeface="Times New Roman" panose="02020603050405020304" pitchFamily="18" charset="0"/>
                <a:cs typeface="Times New Roman" panose="02020603050405020304" pitchFamily="18" charset="0"/>
              </a:rPr>
              <a:t>. Cooperative/uncooperative</a:t>
            </a:r>
            <a:r>
              <a:rPr lang="en-US" altLang="en-US" sz="2800" dirty="0">
                <a:latin typeface="Times New Roman" panose="02020603050405020304" pitchFamily="18" charset="0"/>
                <a:cs typeface="Times New Roman" panose="02020603050405020304" pitchFamily="18" charset="0"/>
              </a:rPr>
              <a:t>-Answers questions willingly, refuses to answer questions</a:t>
            </a:r>
          </a:p>
          <a:p>
            <a:pPr algn="just"/>
            <a:r>
              <a:rPr lang="en-US" altLang="en-US" sz="2800" dirty="0">
                <a:latin typeface="Times New Roman" panose="02020603050405020304" pitchFamily="18" charset="0"/>
                <a:cs typeface="Times New Roman" panose="02020603050405020304" pitchFamily="18" charset="0"/>
              </a:rPr>
              <a:t>2. </a:t>
            </a:r>
            <a:r>
              <a:rPr lang="en-US" altLang="en-US" sz="2800" b="1" i="1" dirty="0">
                <a:latin typeface="Times New Roman" panose="02020603050405020304" pitchFamily="18" charset="0"/>
                <a:cs typeface="Times New Roman" panose="02020603050405020304" pitchFamily="18" charset="0"/>
              </a:rPr>
              <a:t>Friendly/hostile/defensive</a:t>
            </a:r>
            <a:r>
              <a:rPr lang="en-US" altLang="en-US" sz="2800" dirty="0">
                <a:latin typeface="Times New Roman" panose="02020603050405020304" pitchFamily="18" charset="0"/>
                <a:cs typeface="Times New Roman" panose="02020603050405020304" pitchFamily="18" charset="0"/>
              </a:rPr>
              <a:t>-Is sociable and responsive, is sarcastic and irritable</a:t>
            </a:r>
          </a:p>
          <a:p>
            <a:pPr algn="just"/>
            <a:r>
              <a:rPr lang="en-US" altLang="en-US" sz="2800" dirty="0">
                <a:latin typeface="Times New Roman" panose="02020603050405020304" pitchFamily="18" charset="0"/>
                <a:cs typeface="Times New Roman" panose="02020603050405020304" pitchFamily="18" charset="0"/>
              </a:rPr>
              <a:t>3. </a:t>
            </a:r>
            <a:r>
              <a:rPr lang="en-US" altLang="en-US" sz="2800" b="1" i="1" dirty="0">
                <a:latin typeface="Times New Roman" panose="02020603050405020304" pitchFamily="18" charset="0"/>
                <a:cs typeface="Times New Roman" panose="02020603050405020304" pitchFamily="18" charset="0"/>
              </a:rPr>
              <a:t>Uninterested/apathetic</a:t>
            </a:r>
            <a:r>
              <a:rPr lang="en-US" altLang="en-US" sz="2800" dirty="0">
                <a:latin typeface="Times New Roman" panose="02020603050405020304" pitchFamily="18" charset="0"/>
                <a:cs typeface="Times New Roman" panose="02020603050405020304" pitchFamily="18" charset="0"/>
              </a:rPr>
              <a:t>-Refuses to participate in interview process</a:t>
            </a:r>
          </a:p>
          <a:p>
            <a:pPr algn="just"/>
            <a:r>
              <a:rPr lang="en-US" altLang="en-US" sz="2800" dirty="0">
                <a:latin typeface="Times New Roman" panose="02020603050405020304" pitchFamily="18" charset="0"/>
                <a:cs typeface="Times New Roman" panose="02020603050405020304" pitchFamily="18" charset="0"/>
              </a:rPr>
              <a:t>4. </a:t>
            </a:r>
            <a:r>
              <a:rPr lang="en-US" altLang="en-US" sz="2800" b="1" i="1" dirty="0">
                <a:latin typeface="Times New Roman" panose="02020603050405020304" pitchFamily="18" charset="0"/>
                <a:cs typeface="Times New Roman" panose="02020603050405020304" pitchFamily="18" charset="0"/>
              </a:rPr>
              <a:t>Attentive/interested</a:t>
            </a:r>
            <a:r>
              <a:rPr lang="en-US" altLang="en-US" sz="2800" dirty="0">
                <a:latin typeface="Times New Roman" panose="02020603050405020304" pitchFamily="18" charset="0"/>
                <a:cs typeface="Times New Roman" panose="02020603050405020304" pitchFamily="18" charset="0"/>
              </a:rPr>
              <a:t>-Actively participates in interview process</a:t>
            </a:r>
          </a:p>
          <a:p>
            <a:pPr algn="just"/>
            <a:r>
              <a:rPr lang="en-US" altLang="en-US" sz="2800" dirty="0">
                <a:latin typeface="Times New Roman" panose="02020603050405020304" pitchFamily="18" charset="0"/>
                <a:cs typeface="Times New Roman" panose="02020603050405020304" pitchFamily="18" charset="0"/>
              </a:rPr>
              <a:t>5. </a:t>
            </a:r>
            <a:r>
              <a:rPr lang="en-US" altLang="en-US" sz="2800" b="1" i="1" dirty="0">
                <a:latin typeface="Times New Roman" panose="02020603050405020304" pitchFamily="18" charset="0"/>
                <a:cs typeface="Times New Roman" panose="02020603050405020304" pitchFamily="18" charset="0"/>
              </a:rPr>
              <a:t>Guarded/suspicious</a:t>
            </a:r>
            <a:r>
              <a:rPr lang="en-US" altLang="en-US" sz="2800" dirty="0">
                <a:latin typeface="Times New Roman" panose="02020603050405020304" pitchFamily="18" charset="0"/>
                <a:cs typeface="Times New Roman" panose="02020603050405020304" pitchFamily="18" charset="0"/>
              </a:rPr>
              <a:t>-Continuously scans the environment, questions motives of interviewer, refuses to answer questions</a:t>
            </a:r>
          </a:p>
          <a:p>
            <a:pPr algn="just"/>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58335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1981200" y="122239"/>
            <a:ext cx="7543800" cy="858837"/>
          </a:xfrm>
        </p:spPr>
        <p:txBody>
          <a:bodyPr/>
          <a:lstStyle/>
          <a:p>
            <a:pPr algn="ctr"/>
            <a:r>
              <a:rPr lang="en-US" altLang="en-US" b="1" dirty="0" smtClean="0">
                <a:solidFill>
                  <a:schemeClr val="tx1"/>
                </a:solidFill>
              </a:rPr>
              <a:t>EMOTIONS</a:t>
            </a:r>
          </a:p>
        </p:txBody>
      </p:sp>
      <p:sp>
        <p:nvSpPr>
          <p:cNvPr id="3" name="Content Placeholder 2"/>
          <p:cNvSpPr>
            <a:spLocks noGrp="1"/>
          </p:cNvSpPr>
          <p:nvPr>
            <p:ph idx="1"/>
          </p:nvPr>
        </p:nvSpPr>
        <p:spPr>
          <a:xfrm>
            <a:off x="1523999" y="981075"/>
            <a:ext cx="10561983" cy="5761037"/>
          </a:xfrm>
        </p:spPr>
        <p:txBody>
          <a:bodyPr/>
          <a:lstStyle/>
          <a:p>
            <a:pPr marL="0" indent="0" algn="just">
              <a:lnSpc>
                <a:spcPct val="150000"/>
              </a:lnSpc>
              <a:buNone/>
              <a:defRPr/>
            </a:pPr>
            <a:r>
              <a:rPr lang="en-US" sz="2800" b="1" u="sng" dirty="0">
                <a:latin typeface="Times New Roman" pitchFamily="18" charset="0"/>
                <a:cs typeface="Times New Roman" pitchFamily="18" charset="0"/>
              </a:rPr>
              <a:t>Mood</a:t>
            </a:r>
            <a:endParaRPr lang="en-US" sz="2800" dirty="0">
              <a:latin typeface="Times New Roman" pitchFamily="18" charset="0"/>
              <a:cs typeface="Times New Roman" pitchFamily="18" charset="0"/>
            </a:endParaRPr>
          </a:p>
          <a:p>
            <a:pPr algn="just">
              <a:lnSpc>
                <a:spcPct val="150000"/>
              </a:lnSpc>
              <a:defRPr/>
            </a:pPr>
            <a:r>
              <a:rPr lang="en-US" sz="2800" b="1" i="1" dirty="0">
                <a:latin typeface="Times New Roman" pitchFamily="18" charset="0"/>
                <a:cs typeface="Times New Roman" pitchFamily="18" charset="0"/>
              </a:rPr>
              <a:t>Depressed; despairing-</a:t>
            </a:r>
            <a:r>
              <a:rPr lang="en-US" sz="2800" dirty="0">
                <a:latin typeface="Times New Roman" pitchFamily="18" charset="0"/>
                <a:cs typeface="Times New Roman" pitchFamily="18" charset="0"/>
              </a:rPr>
              <a:t>An overwhelming feeling of sadness, loss of interest in regular activities</a:t>
            </a:r>
          </a:p>
          <a:p>
            <a:pPr algn="just">
              <a:lnSpc>
                <a:spcPct val="150000"/>
              </a:lnSpc>
              <a:defRPr/>
            </a:pPr>
            <a:r>
              <a:rPr lang="en-US" sz="2800" b="1" i="1" dirty="0">
                <a:latin typeface="Times New Roman" pitchFamily="18" charset="0"/>
                <a:cs typeface="Times New Roman" pitchFamily="18" charset="0"/>
              </a:rPr>
              <a:t>Irritable</a:t>
            </a:r>
            <a:r>
              <a:rPr lang="en-US" sz="2800" dirty="0">
                <a:latin typeface="Times New Roman" pitchFamily="18" charset="0"/>
                <a:cs typeface="Times New Roman" pitchFamily="18" charset="0"/>
              </a:rPr>
              <a:t>-Easily annoyed and provoked to anger</a:t>
            </a:r>
          </a:p>
          <a:p>
            <a:pPr algn="just">
              <a:lnSpc>
                <a:spcPct val="150000"/>
              </a:lnSpc>
              <a:defRPr/>
            </a:pPr>
            <a:r>
              <a:rPr lang="en-US" sz="2800" b="1" i="1" dirty="0">
                <a:latin typeface="Times New Roman" pitchFamily="18" charset="0"/>
                <a:cs typeface="Times New Roman" pitchFamily="18" charset="0"/>
              </a:rPr>
              <a:t>Anxious</a:t>
            </a:r>
            <a:r>
              <a:rPr lang="en-US" sz="2800" dirty="0">
                <a:latin typeface="Times New Roman" pitchFamily="18" charset="0"/>
                <a:cs typeface="Times New Roman" pitchFamily="18" charset="0"/>
              </a:rPr>
              <a:t>- Demonstrates or verbalizes feeling of apprehension</a:t>
            </a:r>
          </a:p>
          <a:p>
            <a:pPr algn="just">
              <a:lnSpc>
                <a:spcPct val="150000"/>
              </a:lnSpc>
              <a:defRPr/>
            </a:pPr>
            <a:r>
              <a:rPr lang="en-US" sz="2800" b="1" i="1" dirty="0">
                <a:latin typeface="Times New Roman" pitchFamily="18" charset="0"/>
                <a:cs typeface="Times New Roman" pitchFamily="18" charset="0"/>
              </a:rPr>
              <a:t>Elated</a:t>
            </a:r>
            <a:r>
              <a:rPr lang="en-US" sz="2800" dirty="0">
                <a:latin typeface="Times New Roman" pitchFamily="18" charset="0"/>
                <a:cs typeface="Times New Roman" pitchFamily="18" charset="0"/>
              </a:rPr>
              <a:t>-Expresses feelings of joy and intense pleasure, is intensely optimistic</a:t>
            </a:r>
          </a:p>
          <a:p>
            <a:pPr algn="just">
              <a:lnSpc>
                <a:spcPct val="150000"/>
              </a:lnSpc>
              <a:defRPr/>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309009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2239616" y="122239"/>
            <a:ext cx="7285383" cy="1057204"/>
          </a:xfrm>
        </p:spPr>
        <p:txBody>
          <a:bodyPr>
            <a:normAutofit/>
          </a:bodyPr>
          <a:lstStyle/>
          <a:p>
            <a:pPr algn="ctr"/>
            <a:r>
              <a:rPr lang="en-US" altLang="en-US" sz="4400" b="1" dirty="0">
                <a:solidFill>
                  <a:schemeClr val="tx1"/>
                </a:solidFill>
              </a:rPr>
              <a:t>Mood </a:t>
            </a:r>
            <a:r>
              <a:rPr lang="en-US" altLang="en-US" sz="4400" b="1" dirty="0" err="1">
                <a:solidFill>
                  <a:schemeClr val="tx1"/>
                </a:solidFill>
              </a:rPr>
              <a:t>cont</a:t>
            </a:r>
            <a:r>
              <a:rPr lang="en-US" altLang="en-US" sz="4400" b="1" dirty="0">
                <a:solidFill>
                  <a:schemeClr val="tx1"/>
                </a:solidFill>
              </a:rPr>
              <a:t>’</a:t>
            </a:r>
          </a:p>
        </p:txBody>
      </p:sp>
      <p:sp>
        <p:nvSpPr>
          <p:cNvPr id="3" name="Content Placeholder 2"/>
          <p:cNvSpPr>
            <a:spLocks noGrp="1"/>
          </p:cNvSpPr>
          <p:nvPr>
            <p:ph idx="1"/>
          </p:nvPr>
        </p:nvSpPr>
        <p:spPr>
          <a:xfrm>
            <a:off x="1444487" y="1364973"/>
            <a:ext cx="10641495" cy="5232677"/>
          </a:xfrm>
        </p:spPr>
        <p:txBody>
          <a:bodyPr>
            <a:normAutofit/>
          </a:bodyPr>
          <a:lstStyle/>
          <a:p>
            <a:pPr algn="just"/>
            <a:r>
              <a:rPr lang="en-US" altLang="en-US" sz="2800" b="1" i="1" dirty="0">
                <a:latin typeface="Times New Roman" panose="02020603050405020304" pitchFamily="18" charset="0"/>
                <a:cs typeface="Times New Roman" panose="02020603050405020304" pitchFamily="18" charset="0"/>
              </a:rPr>
              <a:t>Euphoric</a:t>
            </a:r>
            <a:r>
              <a:rPr lang="en-US" altLang="en-US" sz="2800" dirty="0">
                <a:latin typeface="Times New Roman" panose="02020603050405020304" pitchFamily="18" charset="0"/>
                <a:cs typeface="Times New Roman" panose="02020603050405020304" pitchFamily="18" charset="0"/>
              </a:rPr>
              <a:t>- Demonstrates a heightened sense of elation,(“Everything is wonderful!”)</a:t>
            </a:r>
          </a:p>
          <a:p>
            <a:pPr algn="just"/>
            <a:r>
              <a:rPr lang="en-US" altLang="en-US" sz="2800" b="1" i="1" dirty="0">
                <a:latin typeface="Times New Roman" panose="02020603050405020304" pitchFamily="18" charset="0"/>
                <a:cs typeface="Times New Roman" panose="02020603050405020304" pitchFamily="18" charset="0"/>
              </a:rPr>
              <a:t>Fearful</a:t>
            </a:r>
            <a:r>
              <a:rPr lang="en-US" altLang="en-US" sz="2800" dirty="0">
                <a:latin typeface="Times New Roman" panose="02020603050405020304" pitchFamily="18" charset="0"/>
                <a:cs typeface="Times New Roman" panose="02020603050405020304" pitchFamily="18" charset="0"/>
              </a:rPr>
              <a:t>-Demonstrates or verbalizes feeling of apprehension associated with real or perceived danger</a:t>
            </a:r>
          </a:p>
          <a:p>
            <a:pPr algn="just"/>
            <a:r>
              <a:rPr lang="en-US" altLang="en-US" sz="2800" b="1" i="1" dirty="0">
                <a:latin typeface="Times New Roman" panose="02020603050405020304" pitchFamily="18" charset="0"/>
                <a:cs typeface="Times New Roman" panose="02020603050405020304" pitchFamily="18" charset="0"/>
              </a:rPr>
              <a:t>Guilty</a:t>
            </a:r>
            <a:r>
              <a:rPr lang="en-US" altLang="en-US" sz="2800" dirty="0">
                <a:latin typeface="Times New Roman" panose="02020603050405020304" pitchFamily="18" charset="0"/>
                <a:cs typeface="Times New Roman" panose="02020603050405020304" pitchFamily="18" charset="0"/>
              </a:rPr>
              <a:t>-Expresses a feeling of discomfort associated with real or perceived wrongdoing, may be associated with feelings of sadness and despair</a:t>
            </a:r>
          </a:p>
          <a:p>
            <a:pPr algn="just"/>
            <a:r>
              <a:rPr lang="en-US" altLang="en-US" sz="2800" b="1" i="1" dirty="0">
                <a:latin typeface="Times New Roman" panose="02020603050405020304" pitchFamily="18" charset="0"/>
                <a:cs typeface="Times New Roman" panose="02020603050405020304" pitchFamily="18" charset="0"/>
              </a:rPr>
              <a:t>Labile</a:t>
            </a:r>
            <a:r>
              <a:rPr lang="en-US" altLang="en-US" sz="2800" dirty="0">
                <a:latin typeface="Times New Roman" panose="02020603050405020304" pitchFamily="18" charset="0"/>
                <a:cs typeface="Times New Roman" panose="02020603050405020304" pitchFamily="18" charset="0"/>
              </a:rPr>
              <a:t>-Exhibits mood swings that range from euphoric to depression or anxiety</a:t>
            </a:r>
          </a:p>
          <a:p>
            <a:pPr algn="just"/>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477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7739" y="404813"/>
            <a:ext cx="10548731" cy="6337300"/>
          </a:xfrm>
        </p:spPr>
        <p:txBody>
          <a:bodyPr/>
          <a:lstStyle/>
          <a:p>
            <a:pPr marL="0" indent="0" algn="just">
              <a:buNone/>
              <a:defRPr/>
            </a:pPr>
            <a:r>
              <a:rPr lang="en-US" sz="2800" b="1" u="sng" dirty="0">
                <a:latin typeface="Times New Roman" pitchFamily="18" charset="0"/>
                <a:cs typeface="Times New Roman" pitchFamily="18" charset="0"/>
              </a:rPr>
              <a:t>Affect</a:t>
            </a:r>
            <a:endParaRPr lang="en-US" sz="2800" dirty="0">
              <a:latin typeface="Times New Roman" pitchFamily="18" charset="0"/>
              <a:cs typeface="Times New Roman" pitchFamily="18" charset="0"/>
            </a:endParaRPr>
          </a:p>
          <a:p>
            <a:pPr algn="just">
              <a:defRPr/>
            </a:pPr>
            <a:r>
              <a:rPr lang="en-US" sz="2800" b="1" i="1" dirty="0">
                <a:latin typeface="Times New Roman" pitchFamily="18" charset="0"/>
                <a:cs typeface="Times New Roman" pitchFamily="18" charset="0"/>
              </a:rPr>
              <a:t>Congruence with mood</a:t>
            </a:r>
            <a:r>
              <a:rPr lang="en-US" sz="2800" dirty="0">
                <a:latin typeface="Times New Roman" pitchFamily="18" charset="0"/>
                <a:cs typeface="Times New Roman" pitchFamily="18" charset="0"/>
              </a:rPr>
              <a:t>-Outward emotional expression is consistent with mood </a:t>
            </a:r>
          </a:p>
          <a:p>
            <a:pPr algn="just">
              <a:lnSpc>
                <a:spcPct val="150000"/>
              </a:lnSpc>
              <a:defRPr/>
            </a:pPr>
            <a:r>
              <a:rPr lang="en-US" sz="2800" b="1" i="1" dirty="0">
                <a:latin typeface="Times New Roman" pitchFamily="18" charset="0"/>
                <a:cs typeface="Times New Roman" pitchFamily="18" charset="0"/>
              </a:rPr>
              <a:t>Constricted or blunted</a:t>
            </a:r>
            <a:r>
              <a:rPr lang="en-US" sz="2800" dirty="0">
                <a:latin typeface="Times New Roman" pitchFamily="18" charset="0"/>
                <a:cs typeface="Times New Roman" pitchFamily="18" charset="0"/>
              </a:rPr>
              <a:t>-Minimal outward emotional expression is observed.</a:t>
            </a:r>
          </a:p>
          <a:p>
            <a:pPr algn="just">
              <a:lnSpc>
                <a:spcPct val="150000"/>
              </a:lnSpc>
              <a:defRPr/>
            </a:pPr>
            <a:r>
              <a:rPr lang="en-US" sz="2800" b="1" i="1" dirty="0">
                <a:latin typeface="Times New Roman" pitchFamily="18" charset="0"/>
                <a:cs typeface="Times New Roman" pitchFamily="18" charset="0"/>
              </a:rPr>
              <a:t>Flat</a:t>
            </a:r>
            <a:r>
              <a:rPr lang="en-US" sz="2800" dirty="0">
                <a:latin typeface="Times New Roman" pitchFamily="18" charset="0"/>
                <a:cs typeface="Times New Roman" pitchFamily="18" charset="0"/>
              </a:rPr>
              <a:t>-Absence of outward emotional expression.</a:t>
            </a:r>
          </a:p>
          <a:p>
            <a:pPr algn="just">
              <a:lnSpc>
                <a:spcPct val="150000"/>
              </a:lnSpc>
              <a:defRPr/>
            </a:pPr>
            <a:r>
              <a:rPr lang="en-US" sz="2800" b="1" i="1" dirty="0">
                <a:latin typeface="Times New Roman" pitchFamily="18" charset="0"/>
                <a:cs typeface="Times New Roman" pitchFamily="18" charset="0"/>
              </a:rPr>
              <a:t>Appropriate-</a:t>
            </a:r>
            <a:r>
              <a:rPr lang="en-US" sz="2800" dirty="0">
                <a:latin typeface="Times New Roman" pitchFamily="18" charset="0"/>
                <a:cs typeface="Times New Roman" pitchFamily="18" charset="0"/>
              </a:rPr>
              <a:t>The outward emotional expression is what would be expected in a certain situation </a:t>
            </a:r>
            <a:r>
              <a:rPr lang="en-US" sz="2800" b="1" i="1" dirty="0">
                <a:latin typeface="Times New Roman" pitchFamily="18" charset="0"/>
                <a:cs typeface="Times New Roman" pitchFamily="18" charset="0"/>
              </a:rPr>
              <a:t>Inappropriate</a:t>
            </a:r>
            <a:r>
              <a:rPr lang="en-US" sz="2800" dirty="0">
                <a:latin typeface="Times New Roman" pitchFamily="18" charset="0"/>
                <a:cs typeface="Times New Roman" pitchFamily="18" charset="0"/>
              </a:rPr>
              <a:t>-The outward emotional expression is incompatible with the situation</a:t>
            </a:r>
          </a:p>
        </p:txBody>
      </p:sp>
    </p:spTree>
    <p:extLst>
      <p:ext uri="{BB962C8B-B14F-4D97-AF65-F5344CB8AC3E}">
        <p14:creationId xmlns:p14="http://schemas.microsoft.com/office/powerpoint/2010/main" val="1566320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2080590" y="122239"/>
            <a:ext cx="7444409" cy="937935"/>
          </a:xfrm>
        </p:spPr>
        <p:txBody>
          <a:bodyPr>
            <a:normAutofit/>
          </a:bodyPr>
          <a:lstStyle/>
          <a:p>
            <a:pPr algn="ctr"/>
            <a:r>
              <a:rPr lang="en-US" altLang="en-US" sz="4000" b="1" dirty="0">
                <a:solidFill>
                  <a:schemeClr val="tx1"/>
                </a:solidFill>
              </a:rPr>
              <a:t>THOUGHT PROCESSES</a:t>
            </a:r>
          </a:p>
        </p:txBody>
      </p:sp>
      <p:sp>
        <p:nvSpPr>
          <p:cNvPr id="3" name="Content Placeholder 2"/>
          <p:cNvSpPr>
            <a:spLocks noGrp="1"/>
          </p:cNvSpPr>
          <p:nvPr>
            <p:ph idx="1"/>
          </p:nvPr>
        </p:nvSpPr>
        <p:spPr>
          <a:xfrm>
            <a:off x="1590261" y="927652"/>
            <a:ext cx="10190922" cy="5669999"/>
          </a:xfrm>
        </p:spPr>
        <p:txBody>
          <a:bodyPr>
            <a:normAutofit/>
          </a:bodyPr>
          <a:lstStyle/>
          <a:p>
            <a:pPr marL="0" indent="0" algn="just">
              <a:buNone/>
              <a:defRPr/>
            </a:pPr>
            <a:r>
              <a:rPr lang="en-US" sz="2800" b="1" dirty="0">
                <a:latin typeface="Times New Roman" pitchFamily="18" charset="0"/>
                <a:cs typeface="Times New Roman" pitchFamily="18" charset="0"/>
              </a:rPr>
              <a:t>Form of Thought-</a:t>
            </a:r>
            <a:r>
              <a:rPr lang="en-US" sz="2800" dirty="0">
                <a:latin typeface="Times New Roman" pitchFamily="18" charset="0"/>
                <a:cs typeface="Times New Roman" pitchFamily="18" charset="0"/>
              </a:rPr>
              <a:t>Refers to the way in which a person puts together ideas and associations</a:t>
            </a:r>
          </a:p>
          <a:p>
            <a:pPr algn="just">
              <a:defRPr/>
            </a:pPr>
            <a:r>
              <a:rPr lang="en-US" sz="2800" b="1" i="1" dirty="0">
                <a:latin typeface="Times New Roman" pitchFamily="18" charset="0"/>
                <a:cs typeface="Times New Roman" pitchFamily="18" charset="0"/>
              </a:rPr>
              <a:t>Flight of ideas</a:t>
            </a:r>
            <a:r>
              <a:rPr lang="en-US" sz="2800" dirty="0">
                <a:latin typeface="Times New Roman" pitchFamily="18" charset="0"/>
                <a:cs typeface="Times New Roman" pitchFamily="18" charset="0"/>
              </a:rPr>
              <a:t>- Verbalizations are continuous and rapid and flow from one to another.</a:t>
            </a:r>
          </a:p>
          <a:p>
            <a:pPr algn="just">
              <a:defRPr/>
            </a:pPr>
            <a:r>
              <a:rPr lang="en-US" sz="2800" b="1" i="1" dirty="0">
                <a:latin typeface="Times New Roman" pitchFamily="18" charset="0"/>
                <a:cs typeface="Times New Roman" pitchFamily="18" charset="0"/>
              </a:rPr>
              <a:t>Associative looseness</a:t>
            </a:r>
            <a:r>
              <a:rPr lang="en-US" sz="2800" dirty="0">
                <a:latin typeface="Times New Roman" pitchFamily="18" charset="0"/>
                <a:cs typeface="Times New Roman" pitchFamily="18" charset="0"/>
              </a:rPr>
              <a:t>- Verbalizations shift from one unrelated topic to another.</a:t>
            </a:r>
          </a:p>
          <a:p>
            <a:pPr algn="just">
              <a:defRPr/>
            </a:pPr>
            <a:r>
              <a:rPr lang="en-US" sz="2800" b="1" i="1" dirty="0">
                <a:latin typeface="Times New Roman" pitchFamily="18" charset="0"/>
                <a:cs typeface="Times New Roman" pitchFamily="18" charset="0"/>
              </a:rPr>
              <a:t>Circumstantiality-</a:t>
            </a:r>
            <a:r>
              <a:rPr lang="en-US" sz="2800" dirty="0">
                <a:latin typeface="Times New Roman" pitchFamily="18" charset="0"/>
                <a:cs typeface="Times New Roman" pitchFamily="18" charset="0"/>
              </a:rPr>
              <a:t>Verbalizations are lengthy and tedious, and because</a:t>
            </a:r>
            <a:r>
              <a:rPr lang="en-US" sz="2800" b="1" i="1" dirty="0">
                <a:latin typeface="Times New Roman" pitchFamily="18" charset="0"/>
                <a:cs typeface="Times New Roman" pitchFamily="18" charset="0"/>
              </a:rPr>
              <a:t> </a:t>
            </a:r>
            <a:r>
              <a:rPr lang="en-US" sz="2800" dirty="0">
                <a:latin typeface="Times New Roman" pitchFamily="18" charset="0"/>
                <a:cs typeface="Times New Roman" pitchFamily="18" charset="0"/>
              </a:rPr>
              <a:t>of numerous details, are delayed reaching</a:t>
            </a:r>
            <a:r>
              <a:rPr lang="en-US" sz="2800" b="1" i="1" dirty="0">
                <a:latin typeface="Times New Roman" pitchFamily="18" charset="0"/>
                <a:cs typeface="Times New Roman" pitchFamily="18" charset="0"/>
              </a:rPr>
              <a:t> </a:t>
            </a:r>
            <a:r>
              <a:rPr lang="en-US" sz="2800" dirty="0">
                <a:latin typeface="Times New Roman" pitchFamily="18" charset="0"/>
                <a:cs typeface="Times New Roman" pitchFamily="18" charset="0"/>
              </a:rPr>
              <a:t>the intended point.</a:t>
            </a:r>
          </a:p>
          <a:p>
            <a:pPr marL="0" indent="0" algn="just">
              <a:buNone/>
              <a:defRPr/>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103807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1981200" y="122238"/>
            <a:ext cx="7543800" cy="569912"/>
          </a:xfrm>
        </p:spPr>
        <p:txBody>
          <a:bodyPr/>
          <a:lstStyle/>
          <a:p>
            <a:pPr algn="ctr"/>
            <a:r>
              <a:rPr lang="en-US" altLang="en-US" sz="2800" b="1" dirty="0"/>
              <a:t>CONT</a:t>
            </a:r>
            <a:r>
              <a:rPr lang="en-US" altLang="en-US" sz="1400" dirty="0"/>
              <a:t>’</a:t>
            </a:r>
          </a:p>
        </p:txBody>
      </p:sp>
      <p:sp>
        <p:nvSpPr>
          <p:cNvPr id="3" name="Content Placeholder 2"/>
          <p:cNvSpPr>
            <a:spLocks noGrp="1"/>
          </p:cNvSpPr>
          <p:nvPr>
            <p:ph idx="1"/>
          </p:nvPr>
        </p:nvSpPr>
        <p:spPr>
          <a:xfrm>
            <a:off x="1550504" y="1023455"/>
            <a:ext cx="10005391" cy="5682146"/>
          </a:xfrm>
        </p:spPr>
        <p:txBody>
          <a:bodyPr>
            <a:normAutofit/>
          </a:bodyPr>
          <a:lstStyle/>
          <a:p>
            <a:pPr algn="just"/>
            <a:r>
              <a:rPr lang="en-US" altLang="en-US" b="1" i="1" dirty="0" err="1">
                <a:latin typeface="Times New Roman" panose="02020603050405020304" pitchFamily="18" charset="0"/>
                <a:cs typeface="Times New Roman" panose="02020603050405020304" pitchFamily="18" charset="0"/>
              </a:rPr>
              <a:t>Tangentiality</a:t>
            </a:r>
            <a:r>
              <a:rPr lang="en-US" altLang="en-US" dirty="0">
                <a:latin typeface="Times New Roman" panose="02020603050405020304" pitchFamily="18" charset="0"/>
                <a:cs typeface="Times New Roman" panose="02020603050405020304" pitchFamily="18" charset="0"/>
              </a:rPr>
              <a:t>-Verbalizations that are lengthy and tedious and never reach an intended point.</a:t>
            </a:r>
          </a:p>
          <a:p>
            <a:pPr algn="just"/>
            <a:r>
              <a:rPr lang="en-US" altLang="en-US" b="1" i="1" dirty="0">
                <a:latin typeface="Times New Roman" panose="02020603050405020304" pitchFamily="18" charset="0"/>
                <a:cs typeface="Times New Roman" panose="02020603050405020304" pitchFamily="18" charset="0"/>
              </a:rPr>
              <a:t>Neologisms</a:t>
            </a:r>
            <a:r>
              <a:rPr lang="en-US" altLang="en-US" dirty="0">
                <a:latin typeface="Times New Roman" panose="02020603050405020304" pitchFamily="18" charset="0"/>
                <a:cs typeface="Times New Roman" panose="02020603050405020304" pitchFamily="18" charset="0"/>
              </a:rPr>
              <a:t>-making up nonsensical-sounding words, which have meaning only to him or her.</a:t>
            </a:r>
          </a:p>
          <a:p>
            <a:pPr algn="just"/>
            <a:r>
              <a:rPr lang="en-US" altLang="en-US" b="1" i="1" dirty="0">
                <a:latin typeface="Times New Roman" panose="02020603050405020304" pitchFamily="18" charset="0"/>
                <a:cs typeface="Times New Roman" panose="02020603050405020304" pitchFamily="18" charset="0"/>
              </a:rPr>
              <a:t>Concrete thinking-</a:t>
            </a:r>
            <a:r>
              <a:rPr lang="en-US" altLang="en-US" dirty="0">
                <a:latin typeface="Times New Roman" panose="02020603050405020304" pitchFamily="18" charset="0"/>
                <a:cs typeface="Times New Roman" panose="02020603050405020304" pitchFamily="18" charset="0"/>
              </a:rPr>
              <a:t>Thinking literal; elemental</a:t>
            </a:r>
            <a:r>
              <a:rPr lang="en-US" altLang="en-US" b="1" i="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absence of ability to think abstractly</a:t>
            </a:r>
            <a:r>
              <a:rPr lang="en-US" altLang="en-US" b="1" i="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unable to translate simple proverbs</a:t>
            </a:r>
          </a:p>
          <a:p>
            <a:pPr algn="just"/>
            <a:r>
              <a:rPr lang="en-US" altLang="en-US" b="1" i="1" dirty="0">
                <a:latin typeface="Times New Roman" panose="02020603050405020304" pitchFamily="18" charset="0"/>
                <a:cs typeface="Times New Roman" panose="02020603050405020304" pitchFamily="18" charset="0"/>
              </a:rPr>
              <a:t>Clang associations</a:t>
            </a:r>
            <a:r>
              <a:rPr lang="en-US" altLang="en-US" dirty="0">
                <a:latin typeface="Times New Roman" panose="02020603050405020304" pitchFamily="18" charset="0"/>
                <a:cs typeface="Times New Roman" panose="02020603050405020304" pitchFamily="18" charset="0"/>
              </a:rPr>
              <a:t>-Speaking in puns or rhymes; using words that sound alike but have different meanings</a:t>
            </a:r>
          </a:p>
          <a:p>
            <a:pPr algn="just"/>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388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2173356" y="122239"/>
            <a:ext cx="7351643" cy="686143"/>
          </a:xfrm>
        </p:spPr>
        <p:txBody>
          <a:bodyPr>
            <a:normAutofit/>
          </a:bodyPr>
          <a:lstStyle/>
          <a:p>
            <a:pPr algn="ctr"/>
            <a:r>
              <a:rPr lang="en-US" altLang="en-US" sz="2800" b="1" dirty="0"/>
              <a:t>FORM CONT’</a:t>
            </a:r>
          </a:p>
        </p:txBody>
      </p:sp>
      <p:sp>
        <p:nvSpPr>
          <p:cNvPr id="3" name="Content Placeholder 2"/>
          <p:cNvSpPr>
            <a:spLocks noGrp="1"/>
          </p:cNvSpPr>
          <p:nvPr>
            <p:ph idx="1"/>
          </p:nvPr>
        </p:nvSpPr>
        <p:spPr>
          <a:xfrm>
            <a:off x="1417983" y="808382"/>
            <a:ext cx="10416208" cy="5698435"/>
          </a:xfrm>
        </p:spPr>
        <p:txBody>
          <a:bodyPr/>
          <a:lstStyle/>
          <a:p>
            <a:pPr algn="just"/>
            <a:r>
              <a:rPr lang="en-US" altLang="en-US" sz="2800" b="1" i="1" dirty="0">
                <a:latin typeface="Times New Roman" panose="02020603050405020304" pitchFamily="18" charset="0"/>
                <a:cs typeface="Times New Roman" panose="02020603050405020304" pitchFamily="18" charset="0"/>
              </a:rPr>
              <a:t>Word salad-</a:t>
            </a:r>
            <a:r>
              <a:rPr lang="en-US" altLang="en-US" sz="2800" dirty="0">
                <a:latin typeface="Times New Roman" panose="02020603050405020304" pitchFamily="18" charset="0"/>
                <a:cs typeface="Times New Roman" panose="02020603050405020304" pitchFamily="18" charset="0"/>
              </a:rPr>
              <a:t> Using a mixture of words that have no meaning</a:t>
            </a:r>
            <a:r>
              <a:rPr lang="en-US" altLang="en-US" sz="2800" b="1" i="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together; sounding incoherent</a:t>
            </a:r>
          </a:p>
          <a:p>
            <a:pPr algn="just"/>
            <a:r>
              <a:rPr lang="en-US" altLang="en-US" sz="2800" b="1" i="1" dirty="0">
                <a:latin typeface="Times New Roman" panose="02020603050405020304" pitchFamily="18" charset="0"/>
                <a:cs typeface="Times New Roman" panose="02020603050405020304" pitchFamily="18" charset="0"/>
              </a:rPr>
              <a:t>Perseveration</a:t>
            </a:r>
            <a:r>
              <a:rPr lang="en-US" altLang="en-US" sz="2800" dirty="0">
                <a:latin typeface="Times New Roman" panose="02020603050405020304" pitchFamily="18" charset="0"/>
                <a:cs typeface="Times New Roman" panose="02020603050405020304" pitchFamily="18" charset="0"/>
              </a:rPr>
              <a:t>-Persistently repeating the last word of a sentence spoken to the client </a:t>
            </a:r>
          </a:p>
          <a:p>
            <a:pPr algn="just"/>
            <a:r>
              <a:rPr lang="en-US" altLang="en-US" sz="2800" b="1" i="1" dirty="0">
                <a:latin typeface="Times New Roman" panose="02020603050405020304" pitchFamily="18" charset="0"/>
                <a:cs typeface="Times New Roman" panose="02020603050405020304" pitchFamily="18" charset="0"/>
              </a:rPr>
              <a:t>Echolalia</a:t>
            </a:r>
            <a:r>
              <a:rPr lang="en-US" altLang="en-US" sz="2800" dirty="0">
                <a:latin typeface="Times New Roman" panose="02020603050405020304" pitchFamily="18" charset="0"/>
                <a:cs typeface="Times New Roman" panose="02020603050405020304" pitchFamily="18" charset="0"/>
              </a:rPr>
              <a:t>- Persistently repeating what another person says</a:t>
            </a:r>
          </a:p>
          <a:p>
            <a:pPr algn="just"/>
            <a:r>
              <a:rPr lang="en-US" altLang="en-US" sz="2800" b="1" i="1" dirty="0">
                <a:latin typeface="Times New Roman" panose="02020603050405020304" pitchFamily="18" charset="0"/>
                <a:cs typeface="Times New Roman" panose="02020603050405020304" pitchFamily="18" charset="0"/>
              </a:rPr>
              <a:t>Mutism-</a:t>
            </a:r>
            <a:r>
              <a:rPr lang="en-US" altLang="en-US" sz="2800" dirty="0">
                <a:latin typeface="Times New Roman" panose="02020603050405020304" pitchFamily="18" charset="0"/>
                <a:cs typeface="Times New Roman" panose="02020603050405020304" pitchFamily="18" charset="0"/>
              </a:rPr>
              <a:t>Does not speak (either cannot or will not)</a:t>
            </a:r>
          </a:p>
          <a:p>
            <a:pPr algn="just"/>
            <a:r>
              <a:rPr lang="en-US" altLang="en-US" sz="2800" b="1" i="1" dirty="0">
                <a:latin typeface="Times New Roman" panose="02020603050405020304" pitchFamily="18" charset="0"/>
                <a:cs typeface="Times New Roman" panose="02020603050405020304" pitchFamily="18" charset="0"/>
              </a:rPr>
              <a:t>Poverty of speech</a:t>
            </a:r>
            <a:r>
              <a:rPr lang="en-US" altLang="en-US" sz="2800" dirty="0">
                <a:latin typeface="Times New Roman" panose="02020603050405020304" pitchFamily="18" charset="0"/>
                <a:cs typeface="Times New Roman" panose="02020603050405020304" pitchFamily="18" charset="0"/>
              </a:rPr>
              <a:t>-Speaks very little; may respond in monosyllables</a:t>
            </a:r>
          </a:p>
          <a:p>
            <a:pPr algn="just"/>
            <a:r>
              <a:rPr lang="en-US" altLang="en-US" sz="2800" b="1" i="1" dirty="0">
                <a:latin typeface="Times New Roman" panose="02020603050405020304" pitchFamily="18" charset="0"/>
                <a:cs typeface="Times New Roman" panose="02020603050405020304" pitchFamily="18" charset="0"/>
              </a:rPr>
              <a:t>Ability to concentrate and disturbance of attention</a:t>
            </a:r>
            <a:r>
              <a:rPr lang="en-US" altLang="en-US" sz="2800" dirty="0">
                <a:latin typeface="Times New Roman" panose="02020603050405020304" pitchFamily="18" charset="0"/>
                <a:cs typeface="Times New Roman" panose="02020603050405020304" pitchFamily="18" charset="0"/>
              </a:rPr>
              <a:t>-Does the person hold attention to the topic at hand? Is the person easily distractible? Is there selective attention (e.g., blocks out topics that create anxiety)?</a:t>
            </a:r>
          </a:p>
          <a:p>
            <a:pPr algn="just"/>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8943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034" y="115888"/>
            <a:ext cx="10217427" cy="6404182"/>
          </a:xfrm>
        </p:spPr>
        <p:txBody>
          <a:bodyPr>
            <a:normAutofit/>
          </a:bodyPr>
          <a:lstStyle/>
          <a:p>
            <a:pPr marL="0" indent="0" algn="just">
              <a:buNone/>
              <a:defRPr/>
            </a:pPr>
            <a:r>
              <a:rPr lang="en-US" b="1" dirty="0">
                <a:latin typeface="Times New Roman" pitchFamily="18" charset="0"/>
                <a:cs typeface="Times New Roman" pitchFamily="18" charset="0"/>
              </a:rPr>
              <a:t>Content of Thought-</a:t>
            </a:r>
            <a:r>
              <a:rPr lang="en-US" dirty="0">
                <a:latin typeface="Times New Roman" pitchFamily="18" charset="0"/>
                <a:cs typeface="Times New Roman" pitchFamily="18" charset="0"/>
              </a:rPr>
              <a:t>Refers to what a person is actually thinking about</a:t>
            </a:r>
          </a:p>
          <a:p>
            <a:pPr marL="0" indent="0" algn="just">
              <a:buNone/>
              <a:defRPr/>
            </a:pPr>
            <a:r>
              <a:rPr lang="en-US" dirty="0">
                <a:latin typeface="Times New Roman" pitchFamily="18" charset="0"/>
                <a:cs typeface="Times New Roman" pitchFamily="18" charset="0"/>
              </a:rPr>
              <a:t>1. </a:t>
            </a:r>
            <a:r>
              <a:rPr lang="en-US" b="1" u="sng" dirty="0">
                <a:latin typeface="Times New Roman" pitchFamily="18" charset="0"/>
                <a:cs typeface="Times New Roman" pitchFamily="18" charset="0"/>
              </a:rPr>
              <a:t>Delusions</a:t>
            </a:r>
            <a:r>
              <a:rPr lang="en-US" dirty="0">
                <a:latin typeface="Times New Roman" pitchFamily="18" charset="0"/>
                <a:cs typeface="Times New Roman" pitchFamily="18" charset="0"/>
              </a:rPr>
              <a:t>: are unrealistic ideas or beliefs that cannot be changed by logic.</a:t>
            </a:r>
          </a:p>
          <a:p>
            <a:pPr algn="just">
              <a:defRPr/>
            </a:pPr>
            <a:r>
              <a:rPr lang="en-US" b="1" i="1" dirty="0">
                <a:latin typeface="Times New Roman" pitchFamily="18" charset="0"/>
                <a:cs typeface="Times New Roman" pitchFamily="18" charset="0"/>
              </a:rPr>
              <a:t>Persecutory:</a:t>
            </a:r>
            <a:r>
              <a:rPr lang="en-US" dirty="0">
                <a:latin typeface="Times New Roman" pitchFamily="18" charset="0"/>
                <a:cs typeface="Times New Roman" pitchFamily="18" charset="0"/>
              </a:rPr>
              <a:t> A belief that someone is out to get him or her in some way</a:t>
            </a:r>
          </a:p>
          <a:p>
            <a:pPr algn="just">
              <a:defRPr/>
            </a:pPr>
            <a:r>
              <a:rPr lang="en-US" b="1" i="1" dirty="0">
                <a:latin typeface="Times New Roman" pitchFamily="18" charset="0"/>
                <a:cs typeface="Times New Roman" pitchFamily="18" charset="0"/>
              </a:rPr>
              <a:t>Grandiose</a:t>
            </a:r>
            <a:r>
              <a:rPr lang="en-US" dirty="0">
                <a:latin typeface="Times New Roman" pitchFamily="18" charset="0"/>
                <a:cs typeface="Times New Roman" pitchFamily="18" charset="0"/>
              </a:rPr>
              <a:t>: An idea that he or she is all-powerful or of great importance </a:t>
            </a:r>
          </a:p>
          <a:p>
            <a:pPr algn="just">
              <a:defRPr/>
            </a:pPr>
            <a:r>
              <a:rPr lang="en-US" b="1" i="1" dirty="0">
                <a:latin typeface="Times New Roman" pitchFamily="18" charset="0"/>
                <a:cs typeface="Times New Roman" pitchFamily="18" charset="0"/>
              </a:rPr>
              <a:t>Reference:</a:t>
            </a:r>
            <a:r>
              <a:rPr lang="en-US" dirty="0">
                <a:latin typeface="Times New Roman" pitchFamily="18" charset="0"/>
                <a:cs typeface="Times New Roman" pitchFamily="18" charset="0"/>
              </a:rPr>
              <a:t> An idea that whatever is happening in the environment is about him or her</a:t>
            </a: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89754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Content Placeholder 2"/>
          <p:cNvSpPr>
            <a:spLocks noGrp="1"/>
          </p:cNvSpPr>
          <p:nvPr>
            <p:ph idx="1"/>
          </p:nvPr>
        </p:nvSpPr>
        <p:spPr/>
        <p:txBody>
          <a:bodyPr>
            <a:normAutofit/>
          </a:bodyPr>
          <a:lstStyle/>
          <a:p>
            <a:pPr marL="0" indent="0" algn="ctr">
              <a:buNone/>
            </a:pPr>
            <a:endParaRPr lang="en-US" altLang="en-US" sz="6000" b="1" dirty="0">
              <a:latin typeface="Berlin Sans FB Demi" panose="020E0802020502020306" pitchFamily="34" charset="0"/>
              <a:cs typeface="Times New Roman" panose="02020603050405020304" pitchFamily="18" charset="0"/>
            </a:endParaRPr>
          </a:p>
          <a:p>
            <a:pPr marL="0" indent="0" algn="ctr">
              <a:buNone/>
            </a:pPr>
            <a:r>
              <a:rPr lang="en-US" altLang="en-US" sz="4400" b="1" dirty="0">
                <a:latin typeface="Berlin Sans FB Demi" panose="020E0802020502020306" pitchFamily="34" charset="0"/>
                <a:cs typeface="Times New Roman" panose="02020603050405020304" pitchFamily="18" charset="0"/>
              </a:rPr>
              <a:t>ASSESSMENT OF A MENTALLY ILL PERSON</a:t>
            </a:r>
          </a:p>
        </p:txBody>
      </p:sp>
    </p:spTree>
    <p:extLst>
      <p:ext uri="{BB962C8B-B14F-4D97-AF65-F5344CB8AC3E}">
        <p14:creationId xmlns:p14="http://schemas.microsoft.com/office/powerpoint/2010/main" val="937207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a:xfrm>
            <a:off x="2107096" y="122237"/>
            <a:ext cx="7417904" cy="725901"/>
          </a:xfrm>
        </p:spPr>
        <p:txBody>
          <a:bodyPr>
            <a:normAutofit/>
          </a:bodyPr>
          <a:lstStyle/>
          <a:p>
            <a:pPr algn="ctr"/>
            <a:r>
              <a:rPr lang="en-US" altLang="en-US" sz="3600" b="1"/>
              <a:t>DELUTIONS CONT’</a:t>
            </a:r>
          </a:p>
        </p:txBody>
      </p:sp>
      <p:sp>
        <p:nvSpPr>
          <p:cNvPr id="3" name="Content Placeholder 2"/>
          <p:cNvSpPr>
            <a:spLocks noGrp="1"/>
          </p:cNvSpPr>
          <p:nvPr>
            <p:ph idx="1"/>
          </p:nvPr>
        </p:nvSpPr>
        <p:spPr>
          <a:xfrm>
            <a:off x="1484243" y="1046922"/>
            <a:ext cx="10482470" cy="5477704"/>
          </a:xfrm>
        </p:spPr>
        <p:txBody>
          <a:bodyPr>
            <a:normAutofit/>
          </a:bodyPr>
          <a:lstStyle/>
          <a:p>
            <a:r>
              <a:rPr lang="en-US" altLang="en-US" sz="3200" b="1" i="1" dirty="0">
                <a:latin typeface="Times New Roman" panose="02020603050405020304" pitchFamily="18" charset="0"/>
                <a:cs typeface="Times New Roman" panose="02020603050405020304" pitchFamily="18" charset="0"/>
              </a:rPr>
              <a:t>Control or influence:</a:t>
            </a:r>
            <a:r>
              <a:rPr lang="en-US" altLang="en-US" sz="3200" dirty="0">
                <a:latin typeface="Times New Roman" panose="02020603050405020304" pitchFamily="18" charset="0"/>
                <a:cs typeface="Times New Roman" panose="02020603050405020304" pitchFamily="18" charset="0"/>
              </a:rPr>
              <a:t> A belief that his or her behavior and thoughts are being controlled by external forces </a:t>
            </a:r>
          </a:p>
          <a:p>
            <a:r>
              <a:rPr lang="en-US" altLang="en-US" sz="3200" b="1" i="1" dirty="0">
                <a:latin typeface="Times New Roman" panose="02020603050405020304" pitchFamily="18" charset="0"/>
                <a:cs typeface="Times New Roman" panose="02020603050405020304" pitchFamily="18" charset="0"/>
              </a:rPr>
              <a:t>Somatic:</a:t>
            </a:r>
            <a:r>
              <a:rPr lang="en-US" altLang="en-US" sz="3200" dirty="0">
                <a:latin typeface="Times New Roman" panose="02020603050405020304" pitchFamily="18" charset="0"/>
                <a:cs typeface="Times New Roman" panose="02020603050405020304" pitchFamily="18" charset="0"/>
              </a:rPr>
              <a:t> A belief that he or she has a dysfunctional body part </a:t>
            </a:r>
          </a:p>
          <a:p>
            <a:r>
              <a:rPr lang="en-US" altLang="en-US" sz="3200" b="1" i="1" dirty="0">
                <a:latin typeface="Times New Roman" panose="02020603050405020304" pitchFamily="18" charset="0"/>
                <a:cs typeface="Times New Roman" panose="02020603050405020304" pitchFamily="18" charset="0"/>
              </a:rPr>
              <a:t>Nihilistic:</a:t>
            </a:r>
            <a:r>
              <a:rPr lang="en-US" altLang="en-US" sz="3200" dirty="0">
                <a:latin typeface="Times New Roman" panose="02020603050405020304" pitchFamily="18" charset="0"/>
                <a:cs typeface="Times New Roman" panose="02020603050405020304" pitchFamily="18" charset="0"/>
              </a:rPr>
              <a:t> A belief that he or she, or a part of the body, or even the world does not exist or has been destroyed </a:t>
            </a:r>
          </a:p>
          <a:p>
            <a:endParaRPr lang="en-US" altLang="en-US" sz="3200" dirty="0"/>
          </a:p>
        </p:txBody>
      </p:sp>
    </p:spTree>
    <p:extLst>
      <p:ext uri="{BB962C8B-B14F-4D97-AF65-F5344CB8AC3E}">
        <p14:creationId xmlns:p14="http://schemas.microsoft.com/office/powerpoint/2010/main" val="2044786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1981200" y="122239"/>
            <a:ext cx="7543800" cy="211137"/>
          </a:xfrm>
        </p:spPr>
        <p:txBody>
          <a:bodyPr>
            <a:normAutofit fontScale="90000"/>
          </a:bodyPr>
          <a:lstStyle/>
          <a:p>
            <a:pPr algn="ctr"/>
            <a:r>
              <a:rPr lang="en-US" altLang="en-US" sz="4900" b="1" dirty="0"/>
              <a:t>CONT</a:t>
            </a:r>
            <a:r>
              <a:rPr lang="en-US" altLang="en-US" sz="1400" dirty="0"/>
              <a:t>’</a:t>
            </a:r>
          </a:p>
        </p:txBody>
      </p:sp>
      <p:sp>
        <p:nvSpPr>
          <p:cNvPr id="3" name="Content Placeholder 2"/>
          <p:cNvSpPr>
            <a:spLocks noGrp="1"/>
          </p:cNvSpPr>
          <p:nvPr>
            <p:ph idx="1"/>
          </p:nvPr>
        </p:nvSpPr>
        <p:spPr>
          <a:xfrm>
            <a:off x="1391478" y="662608"/>
            <a:ext cx="10469217" cy="6006479"/>
          </a:xfrm>
        </p:spPr>
        <p:txBody>
          <a:bodyPr>
            <a:normAutofit/>
          </a:bodyPr>
          <a:lstStyle/>
          <a:p>
            <a:pPr algn="just"/>
            <a:r>
              <a:rPr lang="en-US" altLang="en-US" dirty="0">
                <a:latin typeface="Times New Roman" panose="02020603050405020304" pitchFamily="18" charset="0"/>
                <a:cs typeface="Times New Roman" panose="02020603050405020304" pitchFamily="18" charset="0"/>
              </a:rPr>
              <a:t>2</a:t>
            </a:r>
            <a:r>
              <a:rPr lang="en-US" altLang="en-US" b="1" u="sng" dirty="0">
                <a:latin typeface="Times New Roman" panose="02020603050405020304" pitchFamily="18" charset="0"/>
                <a:cs typeface="Times New Roman" panose="02020603050405020304" pitchFamily="18" charset="0"/>
              </a:rPr>
              <a:t>. Suicidal or homicidal ideas</a:t>
            </a:r>
            <a:r>
              <a:rPr lang="en-US" altLang="en-US" dirty="0">
                <a:latin typeface="Times New Roman" panose="02020603050405020304" pitchFamily="18" charset="0"/>
                <a:cs typeface="Times New Roman" panose="02020603050405020304" pitchFamily="18" charset="0"/>
              </a:rPr>
              <a:t>: expressing ideas of harming self or others.</a:t>
            </a:r>
          </a:p>
          <a:p>
            <a:pPr algn="just"/>
            <a:r>
              <a:rPr lang="en-US" altLang="en-US" dirty="0">
                <a:latin typeface="Times New Roman" panose="02020603050405020304" pitchFamily="18" charset="0"/>
                <a:cs typeface="Times New Roman" panose="02020603050405020304" pitchFamily="18" charset="0"/>
              </a:rPr>
              <a:t>3. </a:t>
            </a:r>
            <a:r>
              <a:rPr lang="en-US" altLang="en-US" b="1" u="sng" dirty="0">
                <a:latin typeface="Times New Roman" panose="02020603050405020304" pitchFamily="18" charset="0"/>
                <a:cs typeface="Times New Roman" panose="02020603050405020304" pitchFamily="18" charset="0"/>
              </a:rPr>
              <a:t>Obsessions</a:t>
            </a:r>
            <a:r>
              <a:rPr lang="en-US" altLang="en-US" dirty="0">
                <a:latin typeface="Times New Roman" panose="02020603050405020304" pitchFamily="18" charset="0"/>
                <a:cs typeface="Times New Roman" panose="02020603050405020304" pitchFamily="18" charset="0"/>
              </a:rPr>
              <a:t>: verbalizing about a persistent thought or feeling that is unable to be eliminated from his or her consciousness?</a:t>
            </a:r>
          </a:p>
          <a:p>
            <a:pPr algn="just"/>
            <a:r>
              <a:rPr lang="en-US" altLang="en-US" dirty="0">
                <a:latin typeface="Times New Roman" panose="02020603050405020304" pitchFamily="18" charset="0"/>
                <a:cs typeface="Times New Roman" panose="02020603050405020304" pitchFamily="18" charset="0"/>
              </a:rPr>
              <a:t>4. </a:t>
            </a:r>
            <a:r>
              <a:rPr lang="en-US" altLang="en-US" b="1" u="sng" dirty="0">
                <a:latin typeface="Times New Roman" panose="02020603050405020304" pitchFamily="18" charset="0"/>
                <a:cs typeface="Times New Roman" panose="02020603050405020304" pitchFamily="18" charset="0"/>
              </a:rPr>
              <a:t>Paranoia/suspiciousness</a:t>
            </a:r>
            <a:r>
              <a:rPr lang="en-US" altLang="en-US" dirty="0">
                <a:latin typeface="Times New Roman" panose="02020603050405020304" pitchFamily="18" charset="0"/>
                <a:cs typeface="Times New Roman" panose="02020603050405020304" pitchFamily="18" charset="0"/>
              </a:rPr>
              <a:t>: Continuously scans the environment, questions motives of interviewer, refuses to answer questions</a:t>
            </a:r>
          </a:p>
          <a:p>
            <a:pPr algn="just"/>
            <a:r>
              <a:rPr lang="en-US" altLang="en-US" dirty="0">
                <a:latin typeface="Times New Roman" panose="02020603050405020304" pitchFamily="18" charset="0"/>
                <a:cs typeface="Times New Roman" panose="02020603050405020304" pitchFamily="18" charset="0"/>
              </a:rPr>
              <a:t>5. </a:t>
            </a:r>
            <a:r>
              <a:rPr lang="en-US" altLang="en-US" b="1" u="sng" dirty="0">
                <a:latin typeface="Times New Roman" panose="02020603050405020304" pitchFamily="18" charset="0"/>
                <a:cs typeface="Times New Roman" panose="02020603050405020304" pitchFamily="18" charset="0"/>
              </a:rPr>
              <a:t>Magical thinking: </a:t>
            </a:r>
            <a:r>
              <a:rPr lang="en-US" altLang="en-US" dirty="0">
                <a:latin typeface="Times New Roman" panose="02020603050405020304" pitchFamily="18" charset="0"/>
                <a:cs typeface="Times New Roman" panose="02020603050405020304" pitchFamily="18" charset="0"/>
              </a:rPr>
              <a:t>client speaking in a way that indicates his or her words or actions have power.</a:t>
            </a:r>
          </a:p>
          <a:p>
            <a:pPr algn="just"/>
            <a:endParaRPr lang="en-US" altLang="en-US" dirty="0">
              <a:latin typeface="Times New Roman" panose="02020603050405020304" pitchFamily="18" charset="0"/>
              <a:cs typeface="Times New Roman" panose="02020603050405020304" pitchFamily="18" charset="0"/>
            </a:endParaRPr>
          </a:p>
          <a:p>
            <a:pPr algn="just"/>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7016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a:xfrm>
            <a:off x="1981200" y="122239"/>
            <a:ext cx="7543800" cy="714375"/>
          </a:xfrm>
        </p:spPr>
        <p:txBody>
          <a:bodyPr/>
          <a:lstStyle/>
          <a:p>
            <a:pPr algn="ctr"/>
            <a:r>
              <a:rPr lang="en-US" altLang="en-US" sz="4000" b="1" dirty="0" smtClean="0"/>
              <a:t>CONT</a:t>
            </a:r>
            <a:r>
              <a:rPr lang="en-US" altLang="en-US" sz="1800" dirty="0"/>
              <a:t>’</a:t>
            </a:r>
          </a:p>
        </p:txBody>
      </p:sp>
      <p:sp>
        <p:nvSpPr>
          <p:cNvPr id="3" name="Content Placeholder 2"/>
          <p:cNvSpPr>
            <a:spLocks noGrp="1"/>
          </p:cNvSpPr>
          <p:nvPr>
            <p:ph idx="1"/>
          </p:nvPr>
        </p:nvSpPr>
        <p:spPr>
          <a:xfrm>
            <a:off x="1470991" y="836614"/>
            <a:ext cx="10283687" cy="5616575"/>
          </a:xfrm>
        </p:spPr>
        <p:txBody>
          <a:bodyPr/>
          <a:lstStyle/>
          <a:p>
            <a:pPr algn="just"/>
            <a:r>
              <a:rPr lang="en-US" altLang="en-US" dirty="0" smtClean="0">
                <a:latin typeface="Times New Roman" panose="02020603050405020304" pitchFamily="18" charset="0"/>
                <a:cs typeface="Times New Roman" panose="02020603050405020304" pitchFamily="18" charset="0"/>
              </a:rPr>
              <a:t>6. </a:t>
            </a:r>
            <a:r>
              <a:rPr lang="en-US" altLang="en-US" b="1" u="sng" dirty="0" smtClean="0">
                <a:latin typeface="Times New Roman" panose="02020603050405020304" pitchFamily="18" charset="0"/>
                <a:cs typeface="Times New Roman" panose="02020603050405020304" pitchFamily="18" charset="0"/>
              </a:rPr>
              <a:t>Religiosity</a:t>
            </a:r>
            <a:r>
              <a:rPr lang="en-US" altLang="en-US" dirty="0" smtClean="0">
                <a:latin typeface="Times New Roman" panose="02020603050405020304" pitchFamily="18" charset="0"/>
                <a:cs typeface="Times New Roman" panose="02020603050405020304" pitchFamily="18" charset="0"/>
              </a:rPr>
              <a:t>: individual demonstrating obsession with religious ideas and behavior.</a:t>
            </a:r>
          </a:p>
          <a:p>
            <a:pPr algn="just"/>
            <a:r>
              <a:rPr lang="en-US" altLang="en-US" dirty="0" smtClean="0">
                <a:latin typeface="Times New Roman" panose="02020603050405020304" pitchFamily="18" charset="0"/>
                <a:cs typeface="Times New Roman" panose="02020603050405020304" pitchFamily="18" charset="0"/>
              </a:rPr>
              <a:t>7</a:t>
            </a:r>
            <a:r>
              <a:rPr lang="en-US" altLang="en-US" b="1" u="sng" dirty="0" smtClean="0">
                <a:latin typeface="Times New Roman" panose="02020603050405020304" pitchFamily="18" charset="0"/>
                <a:cs typeface="Times New Roman" panose="02020603050405020304" pitchFamily="18" charset="0"/>
              </a:rPr>
              <a:t>. Phobias</a:t>
            </a:r>
            <a:r>
              <a:rPr lang="en-US" altLang="en-US" dirty="0" smtClean="0">
                <a:latin typeface="Times New Roman" panose="02020603050405020304" pitchFamily="18" charset="0"/>
                <a:cs typeface="Times New Roman" panose="02020603050405020304" pitchFamily="18" charset="0"/>
              </a:rPr>
              <a:t>: evidence of irrational fears (of a specific object, or a social situation)</a:t>
            </a:r>
          </a:p>
          <a:p>
            <a:pPr algn="just"/>
            <a:r>
              <a:rPr lang="en-US" altLang="en-US" dirty="0" smtClean="0">
                <a:latin typeface="Times New Roman" panose="02020603050405020304" pitchFamily="18" charset="0"/>
                <a:cs typeface="Times New Roman" panose="02020603050405020304" pitchFamily="18" charset="0"/>
              </a:rPr>
              <a:t>8. </a:t>
            </a:r>
            <a:r>
              <a:rPr lang="en-US" altLang="en-US" b="1" u="sng" dirty="0" smtClean="0">
                <a:latin typeface="Times New Roman" panose="02020603050405020304" pitchFamily="18" charset="0"/>
                <a:cs typeface="Times New Roman" panose="02020603050405020304" pitchFamily="18" charset="0"/>
              </a:rPr>
              <a:t>Poverty of content</a:t>
            </a:r>
            <a:r>
              <a:rPr lang="en-US" altLang="en-US" dirty="0" smtClean="0">
                <a:latin typeface="Times New Roman" panose="02020603050405020304" pitchFamily="18" charset="0"/>
                <a:cs typeface="Times New Roman" panose="02020603050405020304" pitchFamily="18" charset="0"/>
              </a:rPr>
              <a:t>: little information conveyed by the client because of vagueness or stereotypical statements.</a:t>
            </a:r>
          </a:p>
          <a:p>
            <a:pPr algn="just"/>
            <a:endParaRPr lang="en-US" alt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0080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0139" y="221836"/>
            <a:ext cx="10369826" cy="5976938"/>
          </a:xfrm>
        </p:spPr>
        <p:txBody>
          <a:bodyPr>
            <a:normAutofit/>
          </a:bodyPr>
          <a:lstStyle/>
          <a:p>
            <a:pPr marL="0" indent="0" algn="just">
              <a:buNone/>
              <a:defRPr/>
            </a:pPr>
            <a:r>
              <a:rPr lang="en-US" b="1" dirty="0">
                <a:latin typeface="Times New Roman" pitchFamily="18" charset="0"/>
                <a:cs typeface="Times New Roman" pitchFamily="18" charset="0"/>
              </a:rPr>
              <a:t>PERCEPTUAL DISTURBANCES</a:t>
            </a:r>
            <a:endParaRPr lang="en-US" dirty="0">
              <a:latin typeface="Times New Roman" pitchFamily="18" charset="0"/>
              <a:cs typeface="Times New Roman" pitchFamily="18" charset="0"/>
            </a:endParaRPr>
          </a:p>
          <a:p>
            <a:pPr marL="0" indent="0" algn="just">
              <a:buNone/>
              <a:defRPr/>
            </a:pPr>
            <a:r>
              <a:rPr lang="en-US" dirty="0">
                <a:latin typeface="Times New Roman" pitchFamily="18" charset="0"/>
                <a:cs typeface="Times New Roman" pitchFamily="18" charset="0"/>
              </a:rPr>
              <a:t>1</a:t>
            </a:r>
            <a:r>
              <a:rPr lang="en-US" b="1" u="sng" dirty="0">
                <a:latin typeface="Times New Roman" pitchFamily="18" charset="0"/>
                <a:cs typeface="Times New Roman" pitchFamily="18" charset="0"/>
              </a:rPr>
              <a:t>. Hallucinations:</a:t>
            </a:r>
            <a:r>
              <a:rPr lang="en-US" dirty="0">
                <a:latin typeface="Times New Roman" pitchFamily="18" charset="0"/>
                <a:cs typeface="Times New Roman" pitchFamily="18" charset="0"/>
              </a:rPr>
              <a:t> Are unrealistic sensory perceptions.</a:t>
            </a:r>
          </a:p>
          <a:p>
            <a:pPr algn="just">
              <a:defRPr/>
            </a:pPr>
            <a:r>
              <a:rPr lang="en-US" b="1" i="1" dirty="0">
                <a:latin typeface="Times New Roman" pitchFamily="18" charset="0"/>
                <a:cs typeface="Times New Roman" pitchFamily="18" charset="0"/>
              </a:rPr>
              <a:t>Auditory</a:t>
            </a:r>
            <a:r>
              <a:rPr lang="en-US" dirty="0">
                <a:latin typeface="Times New Roman" pitchFamily="18" charset="0"/>
                <a:cs typeface="Times New Roman" pitchFamily="18" charset="0"/>
              </a:rPr>
              <a:t>- hearing voices or other sounds that do not exist.</a:t>
            </a:r>
          </a:p>
          <a:p>
            <a:pPr algn="just">
              <a:defRPr/>
            </a:pPr>
            <a:r>
              <a:rPr lang="en-US" b="1" i="1" dirty="0">
                <a:latin typeface="Times New Roman" pitchFamily="18" charset="0"/>
                <a:cs typeface="Times New Roman" pitchFamily="18" charset="0"/>
              </a:rPr>
              <a:t>Visual</a:t>
            </a:r>
            <a:r>
              <a:rPr lang="en-US" dirty="0">
                <a:latin typeface="Times New Roman" pitchFamily="18" charset="0"/>
                <a:cs typeface="Times New Roman" pitchFamily="18" charset="0"/>
              </a:rPr>
              <a:t>-seeing images that do not exist.</a:t>
            </a:r>
          </a:p>
          <a:p>
            <a:pPr algn="just">
              <a:defRPr/>
            </a:pPr>
            <a:r>
              <a:rPr lang="en-US" b="1" i="1" dirty="0">
                <a:latin typeface="Times New Roman" pitchFamily="18" charset="0"/>
                <a:cs typeface="Times New Roman" pitchFamily="18" charset="0"/>
              </a:rPr>
              <a:t>Tactile</a:t>
            </a:r>
            <a:r>
              <a:rPr lang="en-US" dirty="0">
                <a:latin typeface="Times New Roman" pitchFamily="18" charset="0"/>
                <a:cs typeface="Times New Roman" pitchFamily="18" charset="0"/>
              </a:rPr>
              <a:t>-feeling unrealistic sensations on the skin.</a:t>
            </a:r>
          </a:p>
          <a:p>
            <a:pPr algn="just">
              <a:defRPr/>
            </a:pPr>
            <a:r>
              <a:rPr lang="en-US" b="1" i="1" dirty="0">
                <a:latin typeface="Times New Roman" pitchFamily="18" charset="0"/>
                <a:cs typeface="Times New Roman" pitchFamily="18" charset="0"/>
              </a:rPr>
              <a:t>Olfactory</a:t>
            </a:r>
            <a:r>
              <a:rPr lang="en-US" dirty="0">
                <a:latin typeface="Times New Roman" pitchFamily="18" charset="0"/>
                <a:cs typeface="Times New Roman" pitchFamily="18" charset="0"/>
              </a:rPr>
              <a:t>-smelling odors that do not exist.</a:t>
            </a:r>
          </a:p>
          <a:p>
            <a:pPr algn="just">
              <a:defRPr/>
            </a:pPr>
            <a:r>
              <a:rPr lang="en-US" b="1" i="1" dirty="0">
                <a:latin typeface="Times New Roman" pitchFamily="18" charset="0"/>
                <a:cs typeface="Times New Roman" pitchFamily="18" charset="0"/>
              </a:rPr>
              <a:t>Gustatory</a:t>
            </a:r>
            <a:r>
              <a:rPr lang="en-US" dirty="0">
                <a:latin typeface="Times New Roman" pitchFamily="18" charset="0"/>
                <a:cs typeface="Times New Roman" pitchFamily="18" charset="0"/>
              </a:rPr>
              <a:t>-false perception of an unpleasant taste.</a:t>
            </a: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259338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1981200" y="122238"/>
            <a:ext cx="7543800" cy="354012"/>
          </a:xfrm>
        </p:spPr>
        <p:txBody>
          <a:bodyPr>
            <a:normAutofit fontScale="90000"/>
          </a:bodyPr>
          <a:lstStyle/>
          <a:p>
            <a:pPr algn="ctr"/>
            <a:r>
              <a:rPr lang="en-US" altLang="en-US" sz="4400" b="1" dirty="0"/>
              <a:t>CONT</a:t>
            </a:r>
            <a:r>
              <a:rPr lang="en-US" altLang="en-US" sz="1600" dirty="0"/>
              <a:t>’</a:t>
            </a:r>
          </a:p>
        </p:txBody>
      </p:sp>
      <p:sp>
        <p:nvSpPr>
          <p:cNvPr id="3" name="Content Placeholder 2"/>
          <p:cNvSpPr>
            <a:spLocks noGrp="1"/>
          </p:cNvSpPr>
          <p:nvPr>
            <p:ph idx="1"/>
          </p:nvPr>
        </p:nvSpPr>
        <p:spPr>
          <a:xfrm>
            <a:off x="1417984" y="768625"/>
            <a:ext cx="10495720" cy="5649637"/>
          </a:xfrm>
        </p:spPr>
        <p:txBody>
          <a:bodyPr>
            <a:normAutofit/>
          </a:bodyPr>
          <a:lstStyle/>
          <a:p>
            <a:pPr algn="just"/>
            <a:r>
              <a:rPr lang="en-US" altLang="en-US" sz="2800" dirty="0">
                <a:latin typeface="Times New Roman" panose="02020603050405020304" pitchFamily="18" charset="0"/>
                <a:cs typeface="Times New Roman" panose="02020603050405020304" pitchFamily="18" charset="0"/>
              </a:rPr>
              <a:t>2. </a:t>
            </a:r>
            <a:r>
              <a:rPr lang="en-US" altLang="en-US" sz="2800" b="1" u="sng" dirty="0">
                <a:latin typeface="Times New Roman" panose="02020603050405020304" pitchFamily="18" charset="0"/>
                <a:cs typeface="Times New Roman" panose="02020603050405020304" pitchFamily="18" charset="0"/>
              </a:rPr>
              <a:t>Illusions</a:t>
            </a:r>
            <a:r>
              <a:rPr lang="en-US" altLang="en-US" sz="2800" dirty="0">
                <a:latin typeface="Times New Roman" panose="02020603050405020304" pitchFamily="18" charset="0"/>
                <a:cs typeface="Times New Roman" panose="02020603050405020304" pitchFamily="18" charset="0"/>
              </a:rPr>
              <a:t>: Misperception or misinterpretation of stimuli within the environment.</a:t>
            </a:r>
          </a:p>
          <a:p>
            <a:pPr algn="just"/>
            <a:r>
              <a:rPr lang="en-US" altLang="en-US" sz="2800" dirty="0">
                <a:latin typeface="Times New Roman" panose="02020603050405020304" pitchFamily="18" charset="0"/>
                <a:cs typeface="Times New Roman" panose="02020603050405020304" pitchFamily="18" charset="0"/>
              </a:rPr>
              <a:t>3</a:t>
            </a:r>
            <a:r>
              <a:rPr lang="en-US" altLang="en-US" sz="2800" b="1" u="sng" dirty="0">
                <a:latin typeface="Times New Roman" panose="02020603050405020304" pitchFamily="18" charset="0"/>
                <a:cs typeface="Times New Roman" panose="02020603050405020304" pitchFamily="18" charset="0"/>
              </a:rPr>
              <a:t>. Depersonalization (altered perception of the self: </a:t>
            </a:r>
            <a:r>
              <a:rPr lang="en-US" altLang="en-US" sz="2800" dirty="0">
                <a:latin typeface="Times New Roman" panose="02020603050405020304" pitchFamily="18" charset="0"/>
                <a:cs typeface="Times New Roman" panose="02020603050405020304" pitchFamily="18" charset="0"/>
              </a:rPr>
              <a:t>The individual verbalizes feeling “outside the body;” visualizing himself or herself from afar.</a:t>
            </a:r>
          </a:p>
          <a:p>
            <a:pPr algn="just"/>
            <a:r>
              <a:rPr lang="en-US" altLang="en-US" sz="2800" dirty="0">
                <a:latin typeface="Times New Roman" panose="02020603050405020304" pitchFamily="18" charset="0"/>
                <a:cs typeface="Times New Roman" panose="02020603050405020304" pitchFamily="18" charset="0"/>
              </a:rPr>
              <a:t>4. </a:t>
            </a:r>
            <a:r>
              <a:rPr lang="en-US" altLang="en-US" sz="2800" b="1" u="sng" dirty="0" err="1">
                <a:latin typeface="Times New Roman" panose="02020603050405020304" pitchFamily="18" charset="0"/>
                <a:cs typeface="Times New Roman" panose="02020603050405020304" pitchFamily="18" charset="0"/>
              </a:rPr>
              <a:t>Derealization</a:t>
            </a:r>
            <a:r>
              <a:rPr lang="en-US" altLang="en-US" sz="2800" b="1" u="sng" dirty="0">
                <a:latin typeface="Times New Roman" panose="02020603050405020304" pitchFamily="18" charset="0"/>
                <a:cs typeface="Times New Roman" panose="02020603050405020304" pitchFamily="18" charset="0"/>
              </a:rPr>
              <a:t>(altered perception of the environment): </a:t>
            </a:r>
            <a:r>
              <a:rPr lang="en-US" altLang="en-US" sz="2800" dirty="0">
                <a:latin typeface="Times New Roman" panose="02020603050405020304" pitchFamily="18" charset="0"/>
                <a:cs typeface="Times New Roman" panose="02020603050405020304" pitchFamily="18" charset="0"/>
              </a:rPr>
              <a:t>The individual verbalizes that the environment feels “strange or unreal” and has a feeling that the surroundings have changed.</a:t>
            </a:r>
          </a:p>
          <a:p>
            <a:pPr algn="just"/>
            <a:endParaRPr lang="en-US"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268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1479" y="333376"/>
            <a:ext cx="10561982" cy="6335713"/>
          </a:xfrm>
        </p:spPr>
        <p:txBody>
          <a:bodyPr>
            <a:normAutofit/>
          </a:bodyPr>
          <a:lstStyle/>
          <a:p>
            <a:pPr marL="0" indent="0" algn="just">
              <a:buNone/>
              <a:defRPr/>
            </a:pPr>
            <a:r>
              <a:rPr lang="en-US" b="1" dirty="0">
                <a:latin typeface="Times New Roman" pitchFamily="18" charset="0"/>
                <a:cs typeface="Times New Roman" pitchFamily="18" charset="0"/>
              </a:rPr>
              <a:t>SENSORIUM AND COGNITIVE ABILITY</a:t>
            </a:r>
            <a:endParaRPr lang="en-US"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1. </a:t>
            </a:r>
            <a:r>
              <a:rPr lang="en-US" b="1" i="1" dirty="0">
                <a:latin typeface="Times New Roman" pitchFamily="18" charset="0"/>
                <a:cs typeface="Times New Roman" pitchFamily="18" charset="0"/>
              </a:rPr>
              <a:t>Level of alertness/consciousness</a:t>
            </a:r>
            <a:r>
              <a:rPr lang="en-US" dirty="0">
                <a:latin typeface="Times New Roman" pitchFamily="18" charset="0"/>
                <a:cs typeface="Times New Roman" pitchFamily="18" charset="0"/>
              </a:rPr>
              <a:t>-clear-minded and attentive to the environment. {</a:t>
            </a:r>
            <a:r>
              <a:rPr lang="en-US" b="1" dirty="0">
                <a:latin typeface="Times New Roman" pitchFamily="18" charset="0"/>
                <a:cs typeface="Times New Roman" pitchFamily="18" charset="0"/>
              </a:rPr>
              <a:t>conscious, confusion, somnolence, clouding, stupor, coma </a:t>
            </a:r>
            <a:r>
              <a:rPr lang="en-US" b="1" dirty="0" err="1">
                <a:latin typeface="Times New Roman" pitchFamily="18" charset="0"/>
                <a:cs typeface="Times New Roman" pitchFamily="18" charset="0"/>
              </a:rPr>
              <a:t>etc</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2. </a:t>
            </a:r>
            <a:r>
              <a:rPr lang="en-US" b="1" i="1" dirty="0">
                <a:latin typeface="Times New Roman" pitchFamily="18" charset="0"/>
                <a:cs typeface="Times New Roman" pitchFamily="18" charset="0"/>
              </a:rPr>
              <a:t>Orientation</a:t>
            </a:r>
            <a:r>
              <a:rPr lang="en-US" dirty="0">
                <a:latin typeface="Times New Roman" pitchFamily="18" charset="0"/>
                <a:cs typeface="Times New Roman" pitchFamily="18" charset="0"/>
              </a:rPr>
              <a:t>: to Time, Place, Person, Circumstances</a:t>
            </a:r>
          </a:p>
          <a:p>
            <a:pPr algn="just">
              <a:defRPr/>
            </a:pPr>
            <a:r>
              <a:rPr lang="en-US" dirty="0">
                <a:latin typeface="Times New Roman" pitchFamily="18" charset="0"/>
                <a:cs typeface="Times New Roman" pitchFamily="18" charset="0"/>
              </a:rPr>
              <a:t>3. </a:t>
            </a:r>
            <a:r>
              <a:rPr lang="en-US" b="1" i="1" dirty="0">
                <a:latin typeface="Times New Roman" pitchFamily="18" charset="0"/>
                <a:cs typeface="Times New Roman" pitchFamily="18" charset="0"/>
              </a:rPr>
              <a:t>Memory-</a:t>
            </a:r>
            <a:r>
              <a:rPr lang="en-US" dirty="0">
                <a:latin typeface="Times New Roman" pitchFamily="18" charset="0"/>
                <a:cs typeface="Times New Roman" pitchFamily="18" charset="0"/>
              </a:rPr>
              <a:t>Immediate, Recent and Remote/long term </a:t>
            </a:r>
          </a:p>
          <a:p>
            <a:pPr algn="just">
              <a:defRPr/>
            </a:pPr>
            <a:r>
              <a:rPr lang="en-US" dirty="0">
                <a:latin typeface="Times New Roman" pitchFamily="18" charset="0"/>
                <a:cs typeface="Times New Roman" pitchFamily="18" charset="0"/>
              </a:rPr>
              <a:t>4. </a:t>
            </a:r>
            <a:r>
              <a:rPr lang="en-US" b="1" i="1" dirty="0">
                <a:latin typeface="Times New Roman" pitchFamily="18" charset="0"/>
                <a:cs typeface="Times New Roman" pitchFamily="18" charset="0"/>
              </a:rPr>
              <a:t>Attention-</a:t>
            </a:r>
            <a:r>
              <a:rPr lang="en-US" dirty="0">
                <a:latin typeface="Times New Roman" pitchFamily="18" charset="0"/>
                <a:cs typeface="Times New Roman" pitchFamily="18" charset="0"/>
              </a:rPr>
              <a:t>calculation, spelling word e.g. world backwards </a:t>
            </a:r>
            <a:r>
              <a:rPr lang="en-US" dirty="0" err="1">
                <a:latin typeface="Times New Roman" pitchFamily="18" charset="0"/>
                <a:cs typeface="Times New Roman" pitchFamily="18" charset="0"/>
              </a:rPr>
              <a:t>etc</a:t>
            </a:r>
            <a:endParaRPr lang="en-US"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5. </a:t>
            </a:r>
            <a:r>
              <a:rPr lang="en-US" b="1" i="1" dirty="0">
                <a:latin typeface="Times New Roman" pitchFamily="18" charset="0"/>
                <a:cs typeface="Times New Roman" pitchFamily="18" charset="0"/>
              </a:rPr>
              <a:t>Concentration-</a:t>
            </a:r>
            <a:r>
              <a:rPr lang="en-US" dirty="0">
                <a:latin typeface="Times New Roman" pitchFamily="18" charset="0"/>
                <a:cs typeface="Times New Roman" pitchFamily="18" charset="0"/>
              </a:rPr>
              <a:t>serial 3 or 7</a:t>
            </a:r>
          </a:p>
          <a:p>
            <a:pPr algn="just">
              <a:defRPr/>
            </a:pPr>
            <a:r>
              <a:rPr lang="en-US" dirty="0">
                <a:latin typeface="Times New Roman" pitchFamily="18" charset="0"/>
                <a:cs typeface="Times New Roman" pitchFamily="18" charset="0"/>
              </a:rPr>
              <a:t>4. </a:t>
            </a:r>
            <a:r>
              <a:rPr lang="en-US" b="1" i="1" dirty="0">
                <a:latin typeface="Times New Roman" pitchFamily="18" charset="0"/>
                <a:cs typeface="Times New Roman" pitchFamily="18" charset="0"/>
              </a:rPr>
              <a:t>Capacity for abstract thought reasoning-</a:t>
            </a:r>
            <a:r>
              <a:rPr lang="en-US" dirty="0">
                <a:latin typeface="Times New Roman" pitchFamily="18" charset="0"/>
                <a:cs typeface="Times New Roman" pitchFamily="18" charset="0"/>
              </a:rPr>
              <a:t>interprets simple proverbs correctly/similarities &amp; differences.</a:t>
            </a: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925934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1479" y="410817"/>
            <a:ext cx="10455964" cy="6331297"/>
          </a:xfrm>
        </p:spPr>
        <p:txBody>
          <a:bodyPr>
            <a:normAutofit/>
          </a:bodyPr>
          <a:lstStyle/>
          <a:p>
            <a:pPr marL="0" indent="0" algn="just">
              <a:buNone/>
              <a:defRPr/>
            </a:pPr>
            <a:r>
              <a:rPr lang="en-US" b="1" dirty="0">
                <a:latin typeface="Times New Roman" pitchFamily="18" charset="0"/>
                <a:cs typeface="Times New Roman" pitchFamily="18" charset="0"/>
              </a:rPr>
              <a:t>IMPULSE CONTROL</a:t>
            </a:r>
            <a:endParaRPr lang="en-US" dirty="0">
              <a:latin typeface="Times New Roman" pitchFamily="18" charset="0"/>
              <a:cs typeface="Times New Roman" pitchFamily="18" charset="0"/>
            </a:endParaRPr>
          </a:p>
          <a:p>
            <a:pPr algn="just">
              <a:defRPr/>
            </a:pPr>
            <a:r>
              <a:rPr lang="en-US" b="1" dirty="0">
                <a:latin typeface="Times New Roman" pitchFamily="18" charset="0"/>
                <a:cs typeface="Times New Roman" pitchFamily="18" charset="0"/>
              </a:rPr>
              <a:t>-</a:t>
            </a:r>
            <a:r>
              <a:rPr lang="en-US" dirty="0">
                <a:latin typeface="Times New Roman" pitchFamily="18" charset="0"/>
                <a:cs typeface="Times New Roman" pitchFamily="18" charset="0"/>
              </a:rPr>
              <a:t>Ability to control impulses: Check for problems relating to aggression, hostility, fear, guilt, affection &amp; sexual feelings</a:t>
            </a:r>
          </a:p>
          <a:p>
            <a:pPr algn="just">
              <a:defRPr/>
            </a:pPr>
            <a:r>
              <a:rPr lang="en-US" b="1" dirty="0">
                <a:latin typeface="Times New Roman" pitchFamily="18" charset="0"/>
                <a:cs typeface="Times New Roman" pitchFamily="18" charset="0"/>
              </a:rPr>
              <a:t>JUDGMENT AND INSIGHT</a:t>
            </a:r>
            <a:endParaRPr lang="en-US"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1</a:t>
            </a:r>
            <a:r>
              <a:rPr lang="en-US" b="1" i="1" dirty="0">
                <a:latin typeface="Times New Roman" pitchFamily="18" charset="0"/>
                <a:cs typeface="Times New Roman" pitchFamily="18" charset="0"/>
              </a:rPr>
              <a:t>. Judgment</a:t>
            </a:r>
            <a:r>
              <a:rPr lang="en-US" dirty="0">
                <a:latin typeface="Times New Roman" pitchFamily="18" charset="0"/>
                <a:cs typeface="Times New Roman" pitchFamily="18" charset="0"/>
              </a:rPr>
              <a:t>: Patient’s capability for social judgment- Ability to solve problems and make decisions; give scenario</a:t>
            </a:r>
            <a:r>
              <a:rPr lang="en-US" b="1" dirty="0">
                <a:latin typeface="Times New Roman" pitchFamily="18" charset="0"/>
                <a:cs typeface="Times New Roman" pitchFamily="18" charset="0"/>
              </a:rPr>
              <a:t>. {good/intact/normal or poor/impaired/abnormal}</a:t>
            </a:r>
            <a:endParaRPr lang="en-US" dirty="0">
              <a:latin typeface="Times New Roman" pitchFamily="18" charset="0"/>
              <a:cs typeface="Times New Roman" pitchFamily="18" charset="0"/>
            </a:endParaRPr>
          </a:p>
          <a:p>
            <a:pPr algn="just">
              <a:defRPr/>
            </a:pPr>
            <a:endParaRPr lang="en-US" dirty="0">
              <a:latin typeface="Times New Roman" pitchFamily="18" charset="0"/>
              <a:cs typeface="Times New Roman" pitchFamily="18" charset="0"/>
            </a:endParaRP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638616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4731" y="404813"/>
            <a:ext cx="10429460" cy="6337300"/>
          </a:xfrm>
        </p:spPr>
        <p:txBody>
          <a:bodyPr>
            <a:normAutofit/>
          </a:bodyPr>
          <a:lstStyle/>
          <a:p>
            <a:pPr marL="0" indent="0" algn="just">
              <a:buNone/>
              <a:defRPr/>
            </a:pPr>
            <a:r>
              <a:rPr lang="en-US" dirty="0">
                <a:latin typeface="Times New Roman" pitchFamily="18" charset="0"/>
                <a:cs typeface="Times New Roman" pitchFamily="18" charset="0"/>
              </a:rPr>
              <a:t>2.</a:t>
            </a:r>
            <a:r>
              <a:rPr lang="en-US" b="1" i="1" dirty="0">
                <a:latin typeface="Times New Roman" pitchFamily="18" charset="0"/>
                <a:cs typeface="Times New Roman" pitchFamily="18" charset="0"/>
              </a:rPr>
              <a:t>Insight:</a:t>
            </a:r>
            <a:r>
              <a:rPr lang="en-US" dirty="0">
                <a:latin typeface="Times New Roman" pitchFamily="18" charset="0"/>
                <a:cs typeface="Times New Roman" pitchFamily="18" charset="0"/>
              </a:rPr>
              <a:t> Patient's degree of awareness and understanding about being ill.</a:t>
            </a:r>
          </a:p>
          <a:p>
            <a:pPr marL="0" indent="0" algn="just">
              <a:buNone/>
              <a:defRPr/>
            </a:pPr>
            <a:r>
              <a:rPr lang="en-US" dirty="0">
                <a:latin typeface="Times New Roman" pitchFamily="18" charset="0"/>
                <a:cs typeface="Times New Roman" pitchFamily="18" charset="0"/>
              </a:rPr>
              <a:t>Levels of insight (6)</a:t>
            </a:r>
          </a:p>
          <a:p>
            <a:pPr marL="571500" indent="-571500" algn="just">
              <a:buFont typeface="+mj-lt"/>
              <a:buAutoNum type="romanLcPeriod"/>
              <a:defRPr/>
            </a:pPr>
            <a:r>
              <a:rPr lang="en-US" dirty="0">
                <a:latin typeface="Times New Roman" pitchFamily="18" charset="0"/>
                <a:cs typeface="Times New Roman" pitchFamily="18" charset="0"/>
              </a:rPr>
              <a:t>Complete denial of illness</a:t>
            </a:r>
          </a:p>
          <a:p>
            <a:pPr marL="571500" indent="-571500" algn="just">
              <a:buFont typeface="+mj-lt"/>
              <a:buAutoNum type="romanLcPeriod"/>
              <a:defRPr/>
            </a:pPr>
            <a:r>
              <a:rPr lang="en-US" dirty="0">
                <a:latin typeface="Times New Roman" pitchFamily="18" charset="0"/>
                <a:cs typeface="Times New Roman" pitchFamily="18" charset="0"/>
              </a:rPr>
              <a:t>Slight awareness of being sick and needing help, but denying it at the same time</a:t>
            </a:r>
          </a:p>
          <a:p>
            <a:pPr marL="571500" indent="-571500" algn="just">
              <a:buFont typeface="+mj-lt"/>
              <a:buAutoNum type="romanLcPeriod"/>
              <a:defRPr/>
            </a:pPr>
            <a:r>
              <a:rPr lang="en-US" dirty="0">
                <a:latin typeface="Times New Roman" pitchFamily="18" charset="0"/>
                <a:cs typeface="Times New Roman" pitchFamily="18" charset="0"/>
              </a:rPr>
              <a:t>Awareness of being sick but blaming it on others, on external factors, or on organic factors</a:t>
            </a:r>
          </a:p>
          <a:p>
            <a:pPr marL="571500" indent="-571500" algn="just">
              <a:buFont typeface="+mj-lt"/>
              <a:buAutoNum type="romanLcPeriod"/>
              <a:defRPr/>
            </a:pPr>
            <a:r>
              <a:rPr lang="en-US" dirty="0">
                <a:latin typeface="Times New Roman" pitchFamily="18" charset="0"/>
                <a:cs typeface="Times New Roman" pitchFamily="18" charset="0"/>
              </a:rPr>
              <a:t>Awareness that illness is caused by something unknown in the patient</a:t>
            </a:r>
          </a:p>
        </p:txBody>
      </p:sp>
    </p:spTree>
    <p:extLst>
      <p:ext uri="{BB962C8B-B14F-4D97-AF65-F5344CB8AC3E}">
        <p14:creationId xmlns:p14="http://schemas.microsoft.com/office/powerpoint/2010/main" val="4182979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226" y="516836"/>
            <a:ext cx="10495721" cy="6341166"/>
          </a:xfrm>
        </p:spPr>
        <p:txBody>
          <a:bodyPr>
            <a:normAutofit/>
          </a:bodyPr>
          <a:lstStyle/>
          <a:p>
            <a:pPr marL="0" indent="0" algn="just">
              <a:buNone/>
              <a:defRPr/>
            </a:pPr>
            <a:r>
              <a:rPr lang="en-US" dirty="0" smtClean="0">
                <a:latin typeface="Times New Roman" pitchFamily="18" charset="0"/>
                <a:cs typeface="Times New Roman" pitchFamily="18" charset="0"/>
              </a:rPr>
              <a:t>v. Intellectual insight: admission that the patient is ill and that symptoms or failures in social adjustment are caused by the patient's own particular irrational feelings or disturbances without applying this knowledge to future experiences</a:t>
            </a:r>
          </a:p>
          <a:p>
            <a:pPr marL="0" indent="0" algn="just">
              <a:buNone/>
              <a:defRPr/>
            </a:pPr>
            <a:endParaRPr lang="en-US" dirty="0" smtClean="0">
              <a:latin typeface="Times New Roman" pitchFamily="18" charset="0"/>
              <a:cs typeface="Times New Roman" pitchFamily="18" charset="0"/>
            </a:endParaRPr>
          </a:p>
          <a:p>
            <a:pPr marL="0" indent="0" algn="just">
              <a:buNone/>
              <a:defRPr/>
            </a:pPr>
            <a:r>
              <a:rPr lang="en-US" dirty="0" smtClean="0">
                <a:latin typeface="Times New Roman" pitchFamily="18" charset="0"/>
                <a:cs typeface="Times New Roman" pitchFamily="18" charset="0"/>
              </a:rPr>
              <a:t>vi. True emotional insight: emotional awareness of the motives and feelings within the patient and the important persons in his or her life, which can lead to basic changes in behavior.</a:t>
            </a:r>
          </a:p>
          <a:p>
            <a:pPr algn="just">
              <a:defRPr/>
            </a:pPr>
            <a:endParaRPr lang="en-US" dirty="0" smtClean="0">
              <a:latin typeface="Times New Roman" pitchFamily="18" charset="0"/>
              <a:cs typeface="Times New Roman" pitchFamily="18" charset="0"/>
            </a:endParaRPr>
          </a:p>
          <a:p>
            <a:pPr algn="just">
              <a:defRPr/>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16792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0"/>
            <a:ext cx="7772400" cy="1143000"/>
          </a:xfrm>
        </p:spPr>
        <p:txBody>
          <a:bodyPr/>
          <a:lstStyle/>
          <a:p>
            <a:pPr algn="ctr"/>
            <a:r>
              <a:rPr lang="en-US" dirty="0" smtClean="0">
                <a:solidFill>
                  <a:schemeClr val="tx1"/>
                </a:solidFill>
                <a:latin typeface="Berlin Sans FB Demi" panose="020E0802020502020306" pitchFamily="34" charset="0"/>
              </a:rPr>
              <a:t>Summary of MSE </a:t>
            </a:r>
            <a:endParaRPr lang="en-US" dirty="0">
              <a:solidFill>
                <a:schemeClr val="tx1"/>
              </a:solidFill>
              <a:latin typeface="Berlin Sans FB Demi" panose="020E0802020502020306" pitchFamily="34" charset="0"/>
            </a:endParaRPr>
          </a:p>
        </p:txBody>
      </p:sp>
      <p:sp>
        <p:nvSpPr>
          <p:cNvPr id="3" name="Content Placeholder 2"/>
          <p:cNvSpPr>
            <a:spLocks noGrp="1"/>
          </p:cNvSpPr>
          <p:nvPr>
            <p:ph idx="1"/>
          </p:nvPr>
        </p:nvSpPr>
        <p:spPr>
          <a:xfrm>
            <a:off x="1524000" y="990600"/>
            <a:ext cx="9144000" cy="5638800"/>
          </a:xfrm>
        </p:spPr>
        <p:txBody>
          <a:bodyPr>
            <a:normAutofit/>
          </a:bodyPr>
          <a:lstStyle/>
          <a:p>
            <a:r>
              <a:rPr lang="en-US" dirty="0" smtClean="0"/>
              <a:t>All you need to do is:</a:t>
            </a:r>
          </a:p>
          <a:p>
            <a:pPr>
              <a:buNone/>
            </a:pPr>
            <a:r>
              <a:rPr lang="en-US" sz="5800" b="1" dirty="0"/>
              <a:t>ACTMAD</a:t>
            </a:r>
          </a:p>
          <a:p>
            <a:r>
              <a:rPr lang="en-US" b="1" dirty="0" smtClean="0"/>
              <a:t>A</a:t>
            </a:r>
            <a:r>
              <a:rPr lang="en-US" dirty="0" smtClean="0"/>
              <a:t>ppearance (Appearance,  </a:t>
            </a:r>
            <a:r>
              <a:rPr lang="en-US" dirty="0" err="1" smtClean="0"/>
              <a:t>behaviour</a:t>
            </a:r>
            <a:r>
              <a:rPr lang="en-US" dirty="0" smtClean="0"/>
              <a:t> and attitude)</a:t>
            </a:r>
          </a:p>
          <a:p>
            <a:r>
              <a:rPr lang="en-US" b="1" dirty="0" smtClean="0"/>
              <a:t>C</a:t>
            </a:r>
            <a:r>
              <a:rPr lang="en-US" dirty="0" smtClean="0"/>
              <a:t>ognition (thought process and content, memory, judgment, concentration, insight, perceptions)</a:t>
            </a:r>
          </a:p>
          <a:p>
            <a:r>
              <a:rPr lang="en-US" b="1" dirty="0" smtClean="0"/>
              <a:t>M</a:t>
            </a:r>
            <a:r>
              <a:rPr lang="en-US" dirty="0" smtClean="0"/>
              <a:t>ood, Manner and Affect</a:t>
            </a:r>
          </a:p>
          <a:p>
            <a:r>
              <a:rPr lang="en-US" b="1" dirty="0" smtClean="0"/>
              <a:t>A</a:t>
            </a:r>
            <a:r>
              <a:rPr lang="en-US" dirty="0" smtClean="0"/>
              <a:t>ctivities (feeding, sleep, sex, physical exercise, speech)</a:t>
            </a:r>
          </a:p>
          <a:p>
            <a:r>
              <a:rPr lang="en-US" b="1" dirty="0" smtClean="0"/>
              <a:t>D</a:t>
            </a:r>
            <a:r>
              <a:rPr lang="en-US" dirty="0" smtClean="0"/>
              <a:t>anger signs e.g. suicidal tendencies or self harm</a:t>
            </a:r>
            <a:endParaRPr lang="en-US" dirty="0"/>
          </a:p>
        </p:txBody>
      </p:sp>
      <p:sp>
        <p:nvSpPr>
          <p:cNvPr id="5" name="Slide Number Placeholder 4"/>
          <p:cNvSpPr>
            <a:spLocks noGrp="1"/>
          </p:cNvSpPr>
          <p:nvPr>
            <p:ph type="sldNum" sz="quarter" idx="12"/>
          </p:nvPr>
        </p:nvSpPr>
        <p:spPr/>
        <p:txBody>
          <a:bodyPr/>
          <a:lstStyle/>
          <a:p>
            <a:fld id="{0B0A7BD1-15EC-4D28-B228-70F498F9C230}" type="slidenum">
              <a:rPr lang="en-US" smtClean="0"/>
              <a:pPr/>
              <a:t>39</a:t>
            </a:fld>
            <a:endParaRPr lang="en-US"/>
          </a:p>
        </p:txBody>
      </p:sp>
    </p:spTree>
    <p:extLst>
      <p:ext uri="{BB962C8B-B14F-4D97-AF65-F5344CB8AC3E}">
        <p14:creationId xmlns:p14="http://schemas.microsoft.com/office/powerpoint/2010/main" val="3962278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b="1" dirty="0" smtClean="0">
                <a:solidFill>
                  <a:srgbClr val="FF0000"/>
                </a:solidFill>
              </a:rPr>
              <a:t>Objectives </a:t>
            </a:r>
          </a:p>
        </p:txBody>
      </p:sp>
      <p:sp>
        <p:nvSpPr>
          <p:cNvPr id="55299" name="Content Placeholder 2"/>
          <p:cNvSpPr>
            <a:spLocks noGrp="1"/>
          </p:cNvSpPr>
          <p:nvPr>
            <p:ph idx="1"/>
          </p:nvPr>
        </p:nvSpPr>
        <p:spPr/>
        <p:txBody>
          <a:bodyPr/>
          <a:lstStyle/>
          <a:p>
            <a:pPr marL="514350" indent="-514350">
              <a:lnSpc>
                <a:spcPct val="150000"/>
              </a:lnSpc>
              <a:buFont typeface="Arial" panose="020B0604020202020204" pitchFamily="34" charset="0"/>
              <a:buAutoNum type="arabicPeriod"/>
            </a:pPr>
            <a:r>
              <a:rPr lang="en-US" altLang="en-US" sz="2400" dirty="0" smtClean="0">
                <a:latin typeface="Times New Roman" panose="02020603050405020304" pitchFamily="18" charset="0"/>
                <a:cs typeface="Times New Roman" panose="02020603050405020304" pitchFamily="18" charset="0"/>
              </a:rPr>
              <a:t>Psychiatric history taking</a:t>
            </a:r>
          </a:p>
          <a:p>
            <a:pPr marL="514350" indent="-514350">
              <a:lnSpc>
                <a:spcPct val="150000"/>
              </a:lnSpc>
              <a:buFont typeface="Arial" panose="020B0604020202020204" pitchFamily="34" charset="0"/>
              <a:buAutoNum type="arabicPeriod"/>
            </a:pPr>
            <a:r>
              <a:rPr lang="en-US" altLang="en-US" sz="2400" dirty="0" smtClean="0">
                <a:latin typeface="Times New Roman" panose="02020603050405020304" pitchFamily="18" charset="0"/>
                <a:cs typeface="Times New Roman" panose="02020603050405020304" pitchFamily="18" charset="0"/>
              </a:rPr>
              <a:t>Mental status assessment/examination/evaluation</a:t>
            </a:r>
          </a:p>
          <a:p>
            <a:pPr marL="514350" indent="-514350">
              <a:lnSpc>
                <a:spcPct val="150000"/>
              </a:lnSpc>
              <a:buFont typeface="Arial" panose="020B0604020202020204" pitchFamily="34" charset="0"/>
              <a:buAutoNum type="arabicPeriod"/>
            </a:pPr>
            <a:r>
              <a:rPr lang="en-US" altLang="en-US" sz="2400" dirty="0" smtClean="0">
                <a:latin typeface="Times New Roman" panose="02020603050405020304" pitchFamily="18" charset="0"/>
                <a:cs typeface="Times New Roman" panose="02020603050405020304" pitchFamily="18" charset="0"/>
              </a:rPr>
              <a:t>Physical examination(head to toe)</a:t>
            </a:r>
          </a:p>
          <a:p>
            <a:pPr marL="514350" indent="-514350">
              <a:lnSpc>
                <a:spcPct val="150000"/>
              </a:lnSpc>
              <a:buFont typeface="Arial" panose="020B0604020202020204" pitchFamily="34" charset="0"/>
              <a:buAutoNum type="arabicPeriod"/>
            </a:pPr>
            <a:r>
              <a:rPr lang="en-US" altLang="en-US" sz="2400" dirty="0" smtClean="0">
                <a:latin typeface="Times New Roman" panose="02020603050405020304" pitchFamily="18" charset="0"/>
                <a:cs typeface="Times New Roman" panose="02020603050405020304" pitchFamily="18" charset="0"/>
              </a:rPr>
              <a:t>Investigations(lab/radiological) </a:t>
            </a:r>
          </a:p>
          <a:p>
            <a:pPr marL="514350" indent="-514350">
              <a:buFont typeface="Arial" panose="020B0604020202020204" pitchFamily="34" charset="0"/>
              <a:buAutoNum type="arabicPeriod"/>
            </a:pPr>
            <a:endParaRPr lang="en-US" altLang="en-US" dirty="0" smtClean="0"/>
          </a:p>
        </p:txBody>
      </p:sp>
    </p:spTree>
    <p:extLst>
      <p:ext uri="{BB962C8B-B14F-4D97-AF65-F5344CB8AC3E}">
        <p14:creationId xmlns:p14="http://schemas.microsoft.com/office/powerpoint/2010/main" val="3550819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28600"/>
            <a:ext cx="8534400" cy="5867400"/>
          </a:xfrm>
        </p:spPr>
        <p:txBody>
          <a:bodyPr>
            <a:normAutofit/>
          </a:bodyPr>
          <a:lstStyle/>
          <a:p>
            <a:r>
              <a:rPr lang="en-US" dirty="0" smtClean="0"/>
              <a:t>OR be </a:t>
            </a:r>
          </a:p>
          <a:p>
            <a:pPr>
              <a:buNone/>
            </a:pPr>
            <a:r>
              <a:rPr lang="en-US" sz="5400" b="1" dirty="0"/>
              <a:t>ASEPTIC</a:t>
            </a:r>
          </a:p>
          <a:p>
            <a:r>
              <a:rPr lang="en-US" b="1" dirty="0" smtClean="0"/>
              <a:t>A</a:t>
            </a:r>
            <a:r>
              <a:rPr lang="en-US" dirty="0" smtClean="0"/>
              <a:t>ppearance and </a:t>
            </a:r>
            <a:r>
              <a:rPr lang="en-US" dirty="0" err="1" smtClean="0"/>
              <a:t>Behaviour</a:t>
            </a:r>
            <a:endParaRPr lang="en-US" dirty="0" smtClean="0"/>
          </a:p>
          <a:p>
            <a:r>
              <a:rPr lang="en-US" b="1" dirty="0" smtClean="0"/>
              <a:t>S</a:t>
            </a:r>
            <a:r>
              <a:rPr lang="en-US" dirty="0" smtClean="0"/>
              <a:t>peech</a:t>
            </a:r>
          </a:p>
          <a:p>
            <a:r>
              <a:rPr lang="en-US" b="1" dirty="0" smtClean="0"/>
              <a:t>E</a:t>
            </a:r>
            <a:r>
              <a:rPr lang="en-US" dirty="0" smtClean="0"/>
              <a:t>motion (Mood and Affect)</a:t>
            </a:r>
          </a:p>
          <a:p>
            <a:r>
              <a:rPr lang="en-US" b="1" dirty="0" smtClean="0"/>
              <a:t>P</a:t>
            </a:r>
            <a:r>
              <a:rPr lang="en-US" dirty="0" smtClean="0"/>
              <a:t>erception (Hallucination and Illusion)</a:t>
            </a:r>
          </a:p>
          <a:p>
            <a:r>
              <a:rPr lang="en-US" b="1" dirty="0" smtClean="0"/>
              <a:t>T</a:t>
            </a:r>
            <a:r>
              <a:rPr lang="en-US" dirty="0" smtClean="0"/>
              <a:t>hought content and process</a:t>
            </a:r>
          </a:p>
          <a:p>
            <a:r>
              <a:rPr lang="en-US" b="1" dirty="0" smtClean="0"/>
              <a:t>I</a:t>
            </a:r>
            <a:r>
              <a:rPr lang="en-US" dirty="0" smtClean="0"/>
              <a:t>nsight and Judgment</a:t>
            </a:r>
          </a:p>
          <a:p>
            <a:r>
              <a:rPr lang="en-US" b="1" dirty="0" smtClean="0"/>
              <a:t>C</a:t>
            </a:r>
            <a:r>
              <a:rPr lang="en-US" dirty="0" smtClean="0"/>
              <a:t>ognition</a:t>
            </a:r>
            <a:endParaRPr lang="en-US" dirty="0"/>
          </a:p>
        </p:txBody>
      </p:sp>
      <p:sp>
        <p:nvSpPr>
          <p:cNvPr id="4" name="Date Placeholder 3"/>
          <p:cNvSpPr>
            <a:spLocks noGrp="1"/>
          </p:cNvSpPr>
          <p:nvPr>
            <p:ph type="dt" sz="half" idx="10"/>
          </p:nvPr>
        </p:nvSpPr>
        <p:spPr/>
        <p:txBody>
          <a:bodyPr/>
          <a:lstStyle/>
          <a:p>
            <a:fld id="{13B1A42D-3F2B-4D1B-9C54-0434F9BEEC9A}" type="datetime1">
              <a:rPr lang="en-US" smtClean="0"/>
              <a:pPr/>
              <a:t>9/22/2025</a:t>
            </a:fld>
            <a:endParaRPr lang="en-US"/>
          </a:p>
        </p:txBody>
      </p:sp>
      <p:sp>
        <p:nvSpPr>
          <p:cNvPr id="5" name="Slide Number Placeholder 4"/>
          <p:cNvSpPr>
            <a:spLocks noGrp="1"/>
          </p:cNvSpPr>
          <p:nvPr>
            <p:ph type="sldNum" sz="quarter" idx="12"/>
          </p:nvPr>
        </p:nvSpPr>
        <p:spPr/>
        <p:txBody>
          <a:bodyPr/>
          <a:lstStyle/>
          <a:p>
            <a:fld id="{0B0A7BD1-15EC-4D28-B228-70F498F9C230}" type="slidenum">
              <a:rPr lang="en-US" smtClean="0"/>
              <a:pPr/>
              <a:t>40</a:t>
            </a:fld>
            <a:endParaRPr lang="en-US"/>
          </a:p>
        </p:txBody>
      </p:sp>
    </p:spTree>
    <p:extLst>
      <p:ext uri="{BB962C8B-B14F-4D97-AF65-F5344CB8AC3E}">
        <p14:creationId xmlns:p14="http://schemas.microsoft.com/office/powerpoint/2010/main" val="1104929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a:xfrm>
            <a:off x="1981200" y="0"/>
            <a:ext cx="9997440" cy="1143000"/>
          </a:xfrm>
        </p:spPr>
        <p:txBody>
          <a:bodyPr/>
          <a:lstStyle/>
          <a:p>
            <a:pPr algn="ctr"/>
            <a:r>
              <a:rPr lang="en-US" altLang="en-US" b="1" dirty="0" smtClean="0">
                <a:solidFill>
                  <a:schemeClr val="tx1"/>
                </a:solidFill>
              </a:rPr>
              <a:t>Summary </a:t>
            </a:r>
          </a:p>
        </p:txBody>
      </p:sp>
      <p:sp>
        <p:nvSpPr>
          <p:cNvPr id="91139" name="Content Placeholder 2"/>
          <p:cNvSpPr>
            <a:spLocks noGrp="1"/>
          </p:cNvSpPr>
          <p:nvPr>
            <p:ph idx="1"/>
          </p:nvPr>
        </p:nvSpPr>
        <p:spPr>
          <a:xfrm>
            <a:off x="1570383" y="1143000"/>
            <a:ext cx="9959008" cy="5111750"/>
          </a:xfrm>
        </p:spPr>
        <p:txBody>
          <a:bodyPr>
            <a:normAutofit/>
          </a:bodyPr>
          <a:lstStyle/>
          <a:p>
            <a:pPr algn="just"/>
            <a:r>
              <a:rPr lang="en-US" altLang="en-US" sz="3600" dirty="0" smtClean="0"/>
              <a:t>Why is it important to assess a mentally ill patient?</a:t>
            </a:r>
          </a:p>
          <a:p>
            <a:pPr algn="just"/>
            <a:r>
              <a:rPr lang="en-US" altLang="en-US" sz="3600" dirty="0" smtClean="0"/>
              <a:t>What are the barriers to effective assessment of mentally ill patients?</a:t>
            </a:r>
          </a:p>
          <a:p>
            <a:pPr algn="just"/>
            <a:r>
              <a:rPr lang="en-US" altLang="en-US" sz="3600" dirty="0" smtClean="0"/>
              <a:t>How can a nurse improve the quality and accuracy of assessment data?</a:t>
            </a:r>
          </a:p>
        </p:txBody>
      </p:sp>
    </p:spTree>
    <p:extLst>
      <p:ext uri="{BB962C8B-B14F-4D97-AF65-F5344CB8AC3E}">
        <p14:creationId xmlns:p14="http://schemas.microsoft.com/office/powerpoint/2010/main" val="4155647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Process</a:t>
            </a:r>
            <a:endParaRPr lang="en-US" dirty="0"/>
          </a:p>
        </p:txBody>
      </p:sp>
      <p:sp>
        <p:nvSpPr>
          <p:cNvPr id="3" name="Content Placeholder 2"/>
          <p:cNvSpPr>
            <a:spLocks noGrp="1"/>
          </p:cNvSpPr>
          <p:nvPr>
            <p:ph idx="1"/>
          </p:nvPr>
        </p:nvSpPr>
        <p:spPr/>
        <p:txBody>
          <a:bodyPr/>
          <a:lstStyle/>
          <a:p>
            <a:r>
              <a:rPr lang="en-US" dirty="0"/>
              <a:t>N</a:t>
            </a:r>
            <a:r>
              <a:rPr lang="en-US" dirty="0" smtClean="0"/>
              <a:t>ursing </a:t>
            </a:r>
            <a:r>
              <a:rPr lang="en-US" dirty="0"/>
              <a:t>process in mental health and psychiatric nursing is a systematic, patient-centered framework that guides nurses in delivering individualized and effective care. It ensures that mental health nurses can assess, plan, implement, and evaluate interventions that address both the psychological and physiological needs of individuals experiencing mental health issues</a:t>
            </a:r>
            <a:r>
              <a:rPr lang="en-US" dirty="0" smtClean="0"/>
              <a:t>. </a:t>
            </a:r>
          </a:p>
          <a:p>
            <a:r>
              <a:rPr lang="en-US" dirty="0" smtClean="0"/>
              <a:t>nursing </a:t>
            </a:r>
            <a:r>
              <a:rPr lang="en-US" dirty="0"/>
              <a:t>process consists of five interrelated steps</a:t>
            </a:r>
            <a:r>
              <a:rPr lang="en-US" dirty="0" smtClean="0"/>
              <a:t>:</a:t>
            </a:r>
          </a:p>
          <a:p>
            <a:r>
              <a:rPr lang="en-US" dirty="0" smtClean="0"/>
              <a:t>Assessment Diagnosis </a:t>
            </a:r>
            <a:r>
              <a:rPr lang="en-US" dirty="0" err="1" smtClean="0"/>
              <a:t>PlanningImplementationEvaluation</a:t>
            </a:r>
            <a:endParaRPr lang="en-US" dirty="0" smtClean="0"/>
          </a:p>
          <a:p>
            <a:r>
              <a:rPr lang="en-US" dirty="0" smtClean="0"/>
              <a:t>Each </a:t>
            </a:r>
            <a:r>
              <a:rPr lang="en-US" dirty="0"/>
              <a:t>step is dynamic and may overlap or require revision as the patient's condition changes</a:t>
            </a:r>
          </a:p>
        </p:txBody>
      </p:sp>
    </p:spTree>
    <p:extLst>
      <p:ext uri="{BB962C8B-B14F-4D97-AF65-F5344CB8AC3E}">
        <p14:creationId xmlns:p14="http://schemas.microsoft.com/office/powerpoint/2010/main" val="4143473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Application in Mental Health &amp; Psychiatric Nursing</a:t>
            </a:r>
            <a:br>
              <a:rPr lang="en-US" b="1" dirty="0"/>
            </a:br>
            <a:endParaRPr lang="en-US" dirty="0"/>
          </a:p>
        </p:txBody>
      </p:sp>
      <p:sp>
        <p:nvSpPr>
          <p:cNvPr id="3" name="Content Placeholder 2"/>
          <p:cNvSpPr>
            <a:spLocks noGrp="1"/>
          </p:cNvSpPr>
          <p:nvPr>
            <p:ph idx="1"/>
          </p:nvPr>
        </p:nvSpPr>
        <p:spPr>
          <a:xfrm>
            <a:off x="2592925" y="2165684"/>
            <a:ext cx="8915400" cy="3777622"/>
          </a:xfrm>
        </p:spPr>
        <p:txBody>
          <a:bodyPr>
            <a:normAutofit/>
          </a:bodyPr>
          <a:lstStyle/>
          <a:p>
            <a:r>
              <a:rPr lang="en-US" b="1" dirty="0" smtClean="0"/>
              <a:t>1. Assessment</a:t>
            </a:r>
          </a:p>
          <a:p>
            <a:r>
              <a:rPr lang="en-US" b="1" dirty="0" smtClean="0"/>
              <a:t>Focus</a:t>
            </a:r>
            <a:r>
              <a:rPr lang="en-US" b="1" dirty="0"/>
              <a:t>:</a:t>
            </a:r>
            <a:r>
              <a:rPr lang="en-US" dirty="0"/>
              <a:t> Holistic understanding of the client, including </a:t>
            </a:r>
            <a:r>
              <a:rPr lang="en-US" b="1" dirty="0"/>
              <a:t>mental, emotional, behavioral, social, cultural, and physical aspects</a:t>
            </a:r>
            <a:r>
              <a:rPr lang="en-US" dirty="0"/>
              <a:t>.</a:t>
            </a:r>
          </a:p>
          <a:p>
            <a:r>
              <a:rPr lang="en-US" b="1" dirty="0"/>
              <a:t>Methods:</a:t>
            </a:r>
            <a:endParaRPr lang="en-US" dirty="0"/>
          </a:p>
          <a:p>
            <a:pPr lvl="1"/>
            <a:r>
              <a:rPr lang="en-US" dirty="0"/>
              <a:t>Mental status examination (MSE)</a:t>
            </a:r>
          </a:p>
          <a:p>
            <a:pPr lvl="1"/>
            <a:r>
              <a:rPr lang="en-US" dirty="0"/>
              <a:t>Psychiatric history</a:t>
            </a:r>
          </a:p>
          <a:p>
            <a:pPr lvl="1"/>
            <a:r>
              <a:rPr lang="en-US" dirty="0"/>
              <a:t>Risk assessment (for suicide, self-harm, violence)</a:t>
            </a:r>
          </a:p>
          <a:p>
            <a:pPr lvl="1"/>
            <a:r>
              <a:rPr lang="en-US" dirty="0"/>
              <a:t>Interviewing family or caregivers (with consent)</a:t>
            </a:r>
          </a:p>
          <a:p>
            <a:pPr lvl="1"/>
            <a:r>
              <a:rPr lang="en-US" dirty="0"/>
              <a:t>Use of therapeutic communication</a:t>
            </a:r>
          </a:p>
          <a:p>
            <a:pPr lvl="1"/>
            <a:r>
              <a:rPr lang="en-US" dirty="0"/>
              <a:t>Tools: Depression scales, anxiety inventories, cognitive assessments (e.g., MMSE)</a:t>
            </a:r>
          </a:p>
          <a:p>
            <a:endParaRPr lang="en-US" dirty="0"/>
          </a:p>
        </p:txBody>
      </p:sp>
    </p:spTree>
    <p:extLst>
      <p:ext uri="{BB962C8B-B14F-4D97-AF65-F5344CB8AC3E}">
        <p14:creationId xmlns:p14="http://schemas.microsoft.com/office/powerpoint/2010/main" val="33152450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Key areas to assess:</a:t>
            </a:r>
            <a:endParaRPr lang="en-US" dirty="0"/>
          </a:p>
          <a:p>
            <a:r>
              <a:rPr lang="en-US" dirty="0"/>
              <a:t>Appearance and behavior</a:t>
            </a:r>
          </a:p>
          <a:p>
            <a:r>
              <a:rPr lang="en-US" dirty="0"/>
              <a:t>Mood and affect</a:t>
            </a:r>
          </a:p>
          <a:p>
            <a:r>
              <a:rPr lang="en-US" dirty="0"/>
              <a:t>Thought content (e.g., delusions, obsessions)</a:t>
            </a:r>
          </a:p>
          <a:p>
            <a:r>
              <a:rPr lang="en-US" dirty="0"/>
              <a:t>Perception (e.g., hallucinations)</a:t>
            </a:r>
          </a:p>
          <a:p>
            <a:r>
              <a:rPr lang="en-US" dirty="0"/>
              <a:t>Cognitive function (orientation, memory)</a:t>
            </a:r>
          </a:p>
          <a:p>
            <a:r>
              <a:rPr lang="en-US" dirty="0"/>
              <a:t>Insight and judgment</a:t>
            </a:r>
          </a:p>
          <a:p>
            <a:r>
              <a:rPr lang="en-US" dirty="0"/>
              <a:t>Functional ability (ADLs, work, relationships)</a:t>
            </a:r>
          </a:p>
          <a:p>
            <a:endParaRPr lang="en-US" dirty="0"/>
          </a:p>
        </p:txBody>
      </p:sp>
    </p:spTree>
    <p:extLst>
      <p:ext uri="{BB962C8B-B14F-4D97-AF65-F5344CB8AC3E}">
        <p14:creationId xmlns:p14="http://schemas.microsoft.com/office/powerpoint/2010/main" val="18410334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Diagnosis</a:t>
            </a:r>
          </a:p>
          <a:p>
            <a:r>
              <a:rPr lang="en-US" dirty="0"/>
              <a:t>Uses </a:t>
            </a:r>
            <a:r>
              <a:rPr lang="en-US" b="1" dirty="0"/>
              <a:t>NANDA-I</a:t>
            </a:r>
            <a:r>
              <a:rPr lang="en-US" dirty="0"/>
              <a:t> nursing diagnoses focused on psychosocial health.</a:t>
            </a:r>
          </a:p>
          <a:p>
            <a:r>
              <a:rPr lang="en-US" dirty="0"/>
              <a:t>Not a medical diagnosis, but a </a:t>
            </a:r>
            <a:r>
              <a:rPr lang="en-US" b="1" dirty="0"/>
              <a:t>clinical judgment</a:t>
            </a:r>
            <a:r>
              <a:rPr lang="en-US" dirty="0"/>
              <a:t> about the client’s responses to mental health conditions.</a:t>
            </a:r>
          </a:p>
          <a:p>
            <a:r>
              <a:rPr lang="en-US" b="1" dirty="0"/>
              <a:t>Examples:</a:t>
            </a:r>
            <a:endParaRPr lang="en-US" dirty="0"/>
          </a:p>
          <a:p>
            <a:r>
              <a:rPr lang="en-US" dirty="0"/>
              <a:t>Risk for suicide</a:t>
            </a:r>
          </a:p>
          <a:p>
            <a:r>
              <a:rPr lang="en-US" dirty="0"/>
              <a:t>Disturbed thought processes</a:t>
            </a:r>
          </a:p>
          <a:p>
            <a:r>
              <a:rPr lang="en-US" dirty="0"/>
              <a:t>Impaired social interaction</a:t>
            </a:r>
          </a:p>
          <a:p>
            <a:r>
              <a:rPr lang="en-US" dirty="0"/>
              <a:t>Chronic low self-esteem</a:t>
            </a:r>
          </a:p>
          <a:p>
            <a:r>
              <a:rPr lang="en-US" dirty="0"/>
              <a:t>Ineffective coping</a:t>
            </a:r>
          </a:p>
          <a:p>
            <a:endParaRPr lang="en-US" dirty="0"/>
          </a:p>
        </p:txBody>
      </p:sp>
    </p:spTree>
    <p:extLst>
      <p:ext uri="{BB962C8B-B14F-4D97-AF65-F5344CB8AC3E}">
        <p14:creationId xmlns:p14="http://schemas.microsoft.com/office/powerpoint/2010/main" val="14325714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a:t>
            </a:r>
            <a:endParaRPr lang="en-US" dirty="0"/>
          </a:p>
        </p:txBody>
      </p:sp>
      <p:sp>
        <p:nvSpPr>
          <p:cNvPr id="3" name="Content Placeholder 2"/>
          <p:cNvSpPr>
            <a:spLocks noGrp="1"/>
          </p:cNvSpPr>
          <p:nvPr>
            <p:ph idx="1"/>
          </p:nvPr>
        </p:nvSpPr>
        <p:spPr/>
        <p:txBody>
          <a:bodyPr/>
          <a:lstStyle/>
          <a:p>
            <a:r>
              <a:rPr lang="en-US" dirty="0" smtClean="0"/>
              <a:t>Establish </a:t>
            </a:r>
            <a:r>
              <a:rPr lang="en-US" dirty="0"/>
              <a:t>SMART goals (Specific, Measurable, Achievable, Relevant, Time-bound)Goals can be short-term or long-</a:t>
            </a:r>
            <a:r>
              <a:rPr lang="en-US" dirty="0" err="1"/>
              <a:t>term.Collaborate</a:t>
            </a:r>
            <a:r>
              <a:rPr lang="en-US" dirty="0"/>
              <a:t> with the patient whenever possible to promote autonomy and therapeutic </a:t>
            </a:r>
            <a:r>
              <a:rPr lang="en-US" dirty="0" err="1"/>
              <a:t>alliance.Example</a:t>
            </a:r>
            <a:r>
              <a:rPr lang="en-US" dirty="0"/>
              <a:t> </a:t>
            </a:r>
            <a:r>
              <a:rPr lang="en-US" dirty="0" err="1"/>
              <a:t>goal:“The</a:t>
            </a:r>
            <a:r>
              <a:rPr lang="en-US" dirty="0"/>
              <a:t> patient will verbalize three positive coping strategies for managing anxiety by the end of the </a:t>
            </a:r>
            <a:r>
              <a:rPr lang="en-US" dirty="0" err="1"/>
              <a:t>week.”Interventions</a:t>
            </a:r>
            <a:r>
              <a:rPr lang="en-US" dirty="0"/>
              <a:t> should </a:t>
            </a:r>
            <a:r>
              <a:rPr lang="en-US" dirty="0" err="1"/>
              <a:t>be:Evidence-basedCulturally</a:t>
            </a:r>
            <a:r>
              <a:rPr lang="en-US" dirty="0"/>
              <a:t> </a:t>
            </a:r>
            <a:r>
              <a:rPr lang="en-US" dirty="0" err="1"/>
              <a:t>sensitiveFocused</a:t>
            </a:r>
            <a:r>
              <a:rPr lang="en-US" dirty="0"/>
              <a:t> on safety and recovery</a:t>
            </a:r>
          </a:p>
        </p:txBody>
      </p:sp>
    </p:spTree>
    <p:extLst>
      <p:ext uri="{BB962C8B-B14F-4D97-AF65-F5344CB8AC3E}">
        <p14:creationId xmlns:p14="http://schemas.microsoft.com/office/powerpoint/2010/main" val="4735144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a:xfrm>
            <a:off x="914400" y="1251284"/>
            <a:ext cx="11277600" cy="5606716"/>
          </a:xfrm>
        </p:spPr>
        <p:txBody>
          <a:bodyPr>
            <a:normAutofit lnSpcReduction="10000"/>
          </a:bodyPr>
          <a:lstStyle/>
          <a:p>
            <a:r>
              <a:rPr lang="en-US" b="1" dirty="0"/>
              <a:t>Implementation</a:t>
            </a:r>
          </a:p>
          <a:p>
            <a:r>
              <a:rPr lang="en-US" dirty="0"/>
              <a:t>Put the care plan into action.</a:t>
            </a:r>
          </a:p>
          <a:p>
            <a:r>
              <a:rPr lang="en-US" dirty="0"/>
              <a:t>May involve:</a:t>
            </a:r>
          </a:p>
          <a:p>
            <a:pPr lvl="1"/>
            <a:r>
              <a:rPr lang="en-US" dirty="0"/>
              <a:t>Therapeutic communication and counseling</a:t>
            </a:r>
          </a:p>
          <a:p>
            <a:pPr lvl="1"/>
            <a:r>
              <a:rPr lang="en-US" dirty="0"/>
              <a:t>Milieu therapy</a:t>
            </a:r>
          </a:p>
          <a:p>
            <a:pPr lvl="1"/>
            <a:r>
              <a:rPr lang="en-US" dirty="0"/>
              <a:t>Administering and monitoring psychiatric medications</a:t>
            </a:r>
          </a:p>
          <a:p>
            <a:pPr lvl="1"/>
            <a:r>
              <a:rPr lang="en-US" dirty="0"/>
              <a:t>Crisis intervention</a:t>
            </a:r>
          </a:p>
          <a:p>
            <a:pPr lvl="1"/>
            <a:r>
              <a:rPr lang="en-US" dirty="0"/>
              <a:t>Health teaching and psychoeducation</a:t>
            </a:r>
          </a:p>
          <a:p>
            <a:pPr lvl="1"/>
            <a:r>
              <a:rPr lang="en-US" dirty="0"/>
              <a:t>Family and group therapy support</a:t>
            </a:r>
          </a:p>
          <a:p>
            <a:pPr lvl="1"/>
            <a:r>
              <a:rPr lang="en-US" dirty="0"/>
              <a:t>Coordinating with interdisciplinary team</a:t>
            </a:r>
          </a:p>
          <a:p>
            <a:r>
              <a:rPr lang="en-US" b="1" dirty="0"/>
              <a:t>Important skills:</a:t>
            </a:r>
            <a:endParaRPr lang="en-US" dirty="0"/>
          </a:p>
          <a:p>
            <a:r>
              <a:rPr lang="en-US" dirty="0"/>
              <a:t>Active listening</a:t>
            </a:r>
          </a:p>
          <a:p>
            <a:r>
              <a:rPr lang="en-US" dirty="0"/>
              <a:t>Nonjudgmental attitude</a:t>
            </a:r>
          </a:p>
          <a:p>
            <a:r>
              <a:rPr lang="en-US" dirty="0"/>
              <a:t>De-escalation techniques</a:t>
            </a:r>
          </a:p>
          <a:p>
            <a:r>
              <a:rPr lang="en-US" dirty="0"/>
              <a:t>Medication adherence support</a:t>
            </a:r>
          </a:p>
          <a:p>
            <a:endParaRPr lang="en-US" dirty="0"/>
          </a:p>
        </p:txBody>
      </p:sp>
    </p:spTree>
    <p:extLst>
      <p:ext uri="{BB962C8B-B14F-4D97-AF65-F5344CB8AC3E}">
        <p14:creationId xmlns:p14="http://schemas.microsoft.com/office/powerpoint/2010/main" val="10077316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Determine </a:t>
            </a:r>
            <a:r>
              <a:rPr lang="en-US" dirty="0"/>
              <a:t>the effectiveness of interventions</a:t>
            </a:r>
            <a:r>
              <a:rPr lang="en-US" dirty="0" smtClean="0"/>
              <a:t>.</a:t>
            </a:r>
          </a:p>
          <a:p>
            <a:r>
              <a:rPr lang="en-US" dirty="0" smtClean="0"/>
              <a:t>Were </a:t>
            </a:r>
            <a:r>
              <a:rPr lang="en-US" dirty="0"/>
              <a:t>goals met? If not, </a:t>
            </a:r>
            <a:r>
              <a:rPr lang="en-US" dirty="0" err="1"/>
              <a:t>why?In</a:t>
            </a:r>
            <a:r>
              <a:rPr lang="en-US" dirty="0"/>
              <a:t> mental health, progress may be non-linear, so this step often involves reassessment and revision</a:t>
            </a:r>
            <a:r>
              <a:rPr lang="en-US" dirty="0" smtClean="0"/>
              <a:t>.</a:t>
            </a:r>
          </a:p>
          <a:p>
            <a:r>
              <a:rPr lang="en-US" dirty="0" smtClean="0"/>
              <a:t>Evaluation </a:t>
            </a:r>
            <a:r>
              <a:rPr lang="en-US" dirty="0" err="1"/>
              <a:t>includes:Observing</a:t>
            </a:r>
            <a:r>
              <a:rPr lang="en-US" dirty="0"/>
              <a:t> behavior and mood </a:t>
            </a:r>
            <a:r>
              <a:rPr lang="en-US" dirty="0" smtClean="0"/>
              <a:t>changes</a:t>
            </a:r>
          </a:p>
          <a:p>
            <a:r>
              <a:rPr lang="en-US" dirty="0" smtClean="0"/>
              <a:t>Re-administering </a:t>
            </a:r>
            <a:r>
              <a:rPr lang="en-US" dirty="0"/>
              <a:t>assessment </a:t>
            </a:r>
            <a:r>
              <a:rPr lang="en-US" dirty="0" smtClean="0"/>
              <a:t>tools</a:t>
            </a:r>
          </a:p>
          <a:p>
            <a:r>
              <a:rPr lang="en-US" dirty="0" smtClean="0"/>
              <a:t>Gaining </a:t>
            </a:r>
            <a:r>
              <a:rPr lang="en-US" dirty="0"/>
              <a:t>patient and family feedback</a:t>
            </a:r>
          </a:p>
        </p:txBody>
      </p:sp>
    </p:spTree>
    <p:extLst>
      <p:ext uri="{BB962C8B-B14F-4D97-AF65-F5344CB8AC3E}">
        <p14:creationId xmlns:p14="http://schemas.microsoft.com/office/powerpoint/2010/main" val="8232268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t>Patient:</a:t>
            </a:r>
            <a:r>
              <a:rPr lang="en-US" dirty="0"/>
              <a:t> A 30-year-old man with schizophrenia experiencing hallucinations and medication non-compliance.</a:t>
            </a:r>
          </a:p>
          <a:p>
            <a:r>
              <a:rPr lang="en-US" b="1" dirty="0"/>
              <a:t>Assessment:</a:t>
            </a:r>
          </a:p>
          <a:p>
            <a:r>
              <a:rPr lang="en-US" dirty="0"/>
              <a:t>Reports hearing voices commanding him to hurt himself</a:t>
            </a:r>
          </a:p>
          <a:p>
            <a:r>
              <a:rPr lang="en-US" dirty="0"/>
              <a:t>Poor insight into illness</a:t>
            </a:r>
          </a:p>
          <a:p>
            <a:r>
              <a:rPr lang="en-US" dirty="0"/>
              <a:t>Non-adherent to antipsychotic </a:t>
            </a:r>
            <a:r>
              <a:rPr lang="en-US" dirty="0" smtClean="0"/>
              <a:t>medication</a:t>
            </a:r>
            <a:endParaRPr lang="en-US" dirty="0"/>
          </a:p>
        </p:txBody>
      </p:sp>
    </p:spTree>
    <p:extLst>
      <p:ext uri="{BB962C8B-B14F-4D97-AF65-F5344CB8AC3E}">
        <p14:creationId xmlns:p14="http://schemas.microsoft.com/office/powerpoint/2010/main" val="3147699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981200" y="122238"/>
            <a:ext cx="7543800" cy="569912"/>
          </a:xfrm>
        </p:spPr>
        <p:txBody>
          <a:bodyPr>
            <a:noAutofit/>
          </a:bodyPr>
          <a:lstStyle/>
          <a:p>
            <a:pPr algn="ctr"/>
            <a:r>
              <a:rPr lang="en-US" altLang="en-US" sz="4400" b="1" dirty="0" smtClean="0">
                <a:solidFill>
                  <a:srgbClr val="FF0000"/>
                </a:solidFill>
              </a:rPr>
              <a:t>1. History taking</a:t>
            </a:r>
          </a:p>
        </p:txBody>
      </p:sp>
      <p:sp>
        <p:nvSpPr>
          <p:cNvPr id="51203" name="Content Placeholder 2"/>
          <p:cNvSpPr>
            <a:spLocks noGrp="1"/>
          </p:cNvSpPr>
          <p:nvPr>
            <p:ph idx="1"/>
          </p:nvPr>
        </p:nvSpPr>
        <p:spPr>
          <a:xfrm>
            <a:off x="1981200" y="692151"/>
            <a:ext cx="9733722" cy="6049963"/>
          </a:xfrm>
        </p:spPr>
        <p:txBody>
          <a:bodyPr/>
          <a:lstStyle/>
          <a:p>
            <a:pPr algn="just">
              <a:lnSpc>
                <a:spcPct val="150000"/>
              </a:lnSpc>
            </a:pPr>
            <a:r>
              <a:rPr lang="en-US" altLang="en-US" dirty="0" smtClean="0">
                <a:latin typeface="Times New Roman" panose="02020603050405020304" pitchFamily="18" charset="0"/>
                <a:cs typeface="Times New Roman" panose="02020603050405020304" pitchFamily="18" charset="0"/>
              </a:rPr>
              <a:t>Patients allowed to tell their stories in their own words in the order that they consider most important.</a:t>
            </a:r>
          </a:p>
          <a:p>
            <a:pPr algn="just">
              <a:lnSpc>
                <a:spcPct val="150000"/>
              </a:lnSpc>
            </a:pPr>
            <a:r>
              <a:rPr lang="en-US" altLang="en-US" dirty="0" smtClean="0">
                <a:latin typeface="Times New Roman" panose="02020603050405020304" pitchFamily="18" charset="0"/>
                <a:cs typeface="Times New Roman" panose="02020603050405020304" pitchFamily="18" charset="0"/>
              </a:rPr>
              <a:t>Other sources are important e.g. relatives</a:t>
            </a:r>
          </a:p>
          <a:p>
            <a:pPr algn="just">
              <a:lnSpc>
                <a:spcPct val="150000"/>
              </a:lnSpc>
            </a:pPr>
            <a:r>
              <a:rPr lang="en-US" altLang="en-US" dirty="0" smtClean="0">
                <a:latin typeface="Times New Roman" panose="02020603050405020304" pitchFamily="18" charset="0"/>
                <a:cs typeface="Times New Roman" panose="02020603050405020304" pitchFamily="18" charset="0"/>
              </a:rPr>
              <a:t>Differs from general health history because it focus on psychological/</a:t>
            </a:r>
            <a:r>
              <a:rPr lang="en-US" altLang="en-US" dirty="0" err="1" smtClean="0">
                <a:latin typeface="Times New Roman" panose="02020603050405020304" pitchFamily="18" charset="0"/>
                <a:cs typeface="Times New Roman" panose="02020603050405020304" pitchFamily="18" charset="0"/>
              </a:rPr>
              <a:t>behavioural</a:t>
            </a:r>
            <a:r>
              <a:rPr lang="en-US" altLang="en-US" dirty="0" smtClean="0">
                <a:latin typeface="Times New Roman" panose="02020603050405020304" pitchFamily="18" charset="0"/>
                <a:cs typeface="Times New Roman" panose="02020603050405020304" pitchFamily="18" charset="0"/>
              </a:rPr>
              <a:t> components rather that physiological.</a:t>
            </a:r>
          </a:p>
          <a:p>
            <a:pPr algn="just"/>
            <a:endParaRPr lang="en-US" altLang="en-US" dirty="0" smtClean="0"/>
          </a:p>
        </p:txBody>
      </p:sp>
    </p:spTree>
    <p:extLst>
      <p:ext uri="{BB962C8B-B14F-4D97-AF65-F5344CB8AC3E}">
        <p14:creationId xmlns:p14="http://schemas.microsoft.com/office/powerpoint/2010/main" val="1611430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b="1" dirty="0" smtClean="0"/>
              <a:t>Diagnosis</a:t>
            </a:r>
          </a:p>
          <a:p>
            <a:r>
              <a:rPr lang="en-US" dirty="0" smtClean="0"/>
              <a:t>Risk </a:t>
            </a:r>
            <a:r>
              <a:rPr lang="en-US" dirty="0"/>
              <a:t>for self-directed violence related to auditory hallucinations</a:t>
            </a:r>
          </a:p>
          <a:p>
            <a:r>
              <a:rPr lang="en-US" dirty="0"/>
              <a:t>Ineffective health maintenance related to poor insight</a:t>
            </a:r>
          </a:p>
          <a:p>
            <a:r>
              <a:rPr lang="en-US" b="1" dirty="0"/>
              <a:t>Planning:</a:t>
            </a:r>
          </a:p>
          <a:p>
            <a:r>
              <a:rPr lang="en-US" dirty="0"/>
              <a:t>Patient will remain safe and free from self-harm during hospitalization</a:t>
            </a:r>
          </a:p>
          <a:p>
            <a:r>
              <a:rPr lang="en-US" dirty="0"/>
              <a:t>Patient will verbalize the importance of medication adherence within 5 days</a:t>
            </a:r>
          </a:p>
          <a:p>
            <a:endParaRPr lang="en-US" dirty="0"/>
          </a:p>
        </p:txBody>
      </p:sp>
    </p:spTree>
    <p:extLst>
      <p:ext uri="{BB962C8B-B14F-4D97-AF65-F5344CB8AC3E}">
        <p14:creationId xmlns:p14="http://schemas.microsoft.com/office/powerpoint/2010/main" val="7765024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Implementation:</a:t>
            </a:r>
          </a:p>
          <a:p>
            <a:r>
              <a:rPr lang="en-US" dirty="0"/>
              <a:t>1:1 observation for safety</a:t>
            </a:r>
          </a:p>
          <a:p>
            <a:r>
              <a:rPr lang="en-US" dirty="0"/>
              <a:t>Administer prescribed antipsychotic and monitor for side effects</a:t>
            </a:r>
          </a:p>
          <a:p>
            <a:r>
              <a:rPr lang="en-US" dirty="0"/>
              <a:t>Use reality orientation and reinforce medication benefits</a:t>
            </a:r>
          </a:p>
          <a:p>
            <a:r>
              <a:rPr lang="en-US" dirty="0"/>
              <a:t>Involve patient in group therapy</a:t>
            </a:r>
          </a:p>
          <a:p>
            <a:r>
              <a:rPr lang="en-US" b="1" dirty="0"/>
              <a:t>Evaluation:</a:t>
            </a:r>
          </a:p>
          <a:p>
            <a:r>
              <a:rPr lang="en-US" dirty="0"/>
              <a:t>Patient denies suicidal thoughts</a:t>
            </a:r>
          </a:p>
          <a:p>
            <a:r>
              <a:rPr lang="en-US" dirty="0"/>
              <a:t>Begins to express understanding of medication role</a:t>
            </a:r>
          </a:p>
          <a:p>
            <a:r>
              <a:rPr lang="en-US" dirty="0"/>
              <a:t>Care plan adjusted for outpatient follow-up</a:t>
            </a:r>
          </a:p>
          <a:p>
            <a:endParaRPr lang="en-US" dirty="0"/>
          </a:p>
        </p:txBody>
      </p:sp>
    </p:spTree>
    <p:extLst>
      <p:ext uri="{BB962C8B-B14F-4D97-AF65-F5344CB8AC3E}">
        <p14:creationId xmlns:p14="http://schemas.microsoft.com/office/powerpoint/2010/main" val="162795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981200" y="122239"/>
            <a:ext cx="7543800" cy="930275"/>
          </a:xfrm>
        </p:spPr>
        <p:txBody>
          <a:bodyPr>
            <a:normAutofit/>
          </a:bodyPr>
          <a:lstStyle/>
          <a:p>
            <a:r>
              <a:rPr lang="en-US" altLang="en-US" sz="4800" b="1" dirty="0" smtClean="0">
                <a:solidFill>
                  <a:srgbClr val="FF0000"/>
                </a:solidFill>
              </a:rPr>
              <a:t>Comprehensive history</a:t>
            </a:r>
          </a:p>
        </p:txBody>
      </p:sp>
      <p:sp>
        <p:nvSpPr>
          <p:cNvPr id="3" name="Content Placeholder 2"/>
          <p:cNvSpPr>
            <a:spLocks noGrp="1"/>
          </p:cNvSpPr>
          <p:nvPr>
            <p:ph idx="1"/>
          </p:nvPr>
        </p:nvSpPr>
        <p:spPr>
          <a:xfrm>
            <a:off x="1431235" y="1052514"/>
            <a:ext cx="10363200" cy="5616575"/>
          </a:xfrm>
        </p:spPr>
        <p:txBody>
          <a:bodyPr/>
          <a:lstStyle/>
          <a:p>
            <a:pPr marL="0" indent="0">
              <a:lnSpc>
                <a:spcPct val="150000"/>
              </a:lnSpc>
              <a:buNone/>
              <a:defRPr/>
            </a:pPr>
            <a:r>
              <a:rPr lang="en-US" b="1" dirty="0" smtClean="0">
                <a:latin typeface="Times New Roman" pitchFamily="18" charset="0"/>
                <a:cs typeface="Times New Roman" pitchFamily="18" charset="0"/>
              </a:rPr>
              <a:t>Components/parts</a:t>
            </a:r>
          </a:p>
          <a:p>
            <a:pPr>
              <a:lnSpc>
                <a:spcPct val="150000"/>
              </a:lnSpc>
              <a:defRPr/>
            </a:pPr>
            <a:r>
              <a:rPr lang="en-US" dirty="0" smtClean="0">
                <a:latin typeface="Times New Roman" pitchFamily="18" charset="0"/>
                <a:cs typeface="Times New Roman" pitchFamily="18" charset="0"/>
              </a:rPr>
              <a:t>Identifying data </a:t>
            </a:r>
          </a:p>
          <a:p>
            <a:pPr>
              <a:lnSpc>
                <a:spcPct val="150000"/>
              </a:lnSpc>
              <a:defRPr/>
            </a:pPr>
            <a:r>
              <a:rPr lang="en-US" dirty="0" smtClean="0">
                <a:latin typeface="Times New Roman" pitchFamily="18" charset="0"/>
                <a:cs typeface="Times New Roman" pitchFamily="18" charset="0"/>
              </a:rPr>
              <a:t>Chief complaint </a:t>
            </a:r>
          </a:p>
          <a:p>
            <a:pPr>
              <a:lnSpc>
                <a:spcPct val="150000"/>
              </a:lnSpc>
              <a:defRPr/>
            </a:pPr>
            <a:r>
              <a:rPr lang="en-US" dirty="0" smtClean="0">
                <a:latin typeface="Times New Roman" pitchFamily="18" charset="0"/>
                <a:cs typeface="Times New Roman" pitchFamily="18" charset="0"/>
              </a:rPr>
              <a:t>History of present illness </a:t>
            </a:r>
          </a:p>
          <a:p>
            <a:pPr lvl="1">
              <a:lnSpc>
                <a:spcPct val="150000"/>
              </a:lnSpc>
              <a:defRPr/>
            </a:pPr>
            <a:r>
              <a:rPr lang="en-US" sz="3200" dirty="0">
                <a:latin typeface="Times New Roman" pitchFamily="18" charset="0"/>
                <a:cs typeface="Times New Roman" pitchFamily="18" charset="0"/>
              </a:rPr>
              <a:t>Onset </a:t>
            </a:r>
          </a:p>
          <a:p>
            <a:pPr lvl="1">
              <a:lnSpc>
                <a:spcPct val="150000"/>
              </a:lnSpc>
              <a:defRPr/>
            </a:pPr>
            <a:r>
              <a:rPr lang="en-US" sz="3200" dirty="0">
                <a:latin typeface="Times New Roman" pitchFamily="18" charset="0"/>
                <a:cs typeface="Times New Roman" pitchFamily="18" charset="0"/>
              </a:rPr>
              <a:t>Precipitating/perpetuating factors </a:t>
            </a:r>
          </a:p>
        </p:txBody>
      </p:sp>
    </p:spTree>
    <p:extLst>
      <p:ext uri="{BB962C8B-B14F-4D97-AF65-F5344CB8AC3E}">
        <p14:creationId xmlns:p14="http://schemas.microsoft.com/office/powerpoint/2010/main" val="972650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0139" y="476183"/>
            <a:ext cx="10065026" cy="5616575"/>
          </a:xfrm>
        </p:spPr>
        <p:txBody>
          <a:bodyPr/>
          <a:lstStyle/>
          <a:p>
            <a:pPr>
              <a:lnSpc>
                <a:spcPct val="150000"/>
              </a:lnSpc>
            </a:pPr>
            <a:r>
              <a:rPr lang="en-US" altLang="en-US" dirty="0" smtClean="0">
                <a:latin typeface="Times New Roman" panose="02020603050405020304" pitchFamily="18" charset="0"/>
                <a:cs typeface="Times New Roman" panose="02020603050405020304" pitchFamily="18" charset="0"/>
              </a:rPr>
              <a:t>Hx of past illnesses </a:t>
            </a:r>
          </a:p>
          <a:p>
            <a:pPr lvl="1">
              <a:lnSpc>
                <a:spcPct val="150000"/>
              </a:lnSpc>
            </a:pPr>
            <a:r>
              <a:rPr lang="en-US" altLang="en-US" sz="3200" dirty="0">
                <a:latin typeface="Times New Roman" panose="02020603050405020304" pitchFamily="18" charset="0"/>
                <a:cs typeface="Times New Roman" panose="02020603050405020304" pitchFamily="18" charset="0"/>
              </a:rPr>
              <a:t>Psychiatric </a:t>
            </a:r>
          </a:p>
          <a:p>
            <a:pPr lvl="1">
              <a:lnSpc>
                <a:spcPct val="150000"/>
              </a:lnSpc>
            </a:pPr>
            <a:r>
              <a:rPr lang="en-US" altLang="en-US" sz="3200" dirty="0">
                <a:latin typeface="Times New Roman" panose="02020603050405020304" pitchFamily="18" charset="0"/>
                <a:cs typeface="Times New Roman" panose="02020603050405020304" pitchFamily="18" charset="0"/>
              </a:rPr>
              <a:t>Medical </a:t>
            </a:r>
          </a:p>
          <a:p>
            <a:pPr lvl="1">
              <a:lnSpc>
                <a:spcPct val="150000"/>
              </a:lnSpc>
            </a:pPr>
            <a:r>
              <a:rPr lang="en-US" altLang="en-US" sz="3200" dirty="0">
                <a:latin typeface="Times New Roman" panose="02020603050405020304" pitchFamily="18" charset="0"/>
                <a:cs typeface="Times New Roman" panose="02020603050405020304" pitchFamily="18" charset="0"/>
              </a:rPr>
              <a:t>Alcohol and other substance history</a:t>
            </a:r>
            <a:endParaRPr lang="en-US" altLang="en-US" dirty="0" smtClean="0">
              <a:latin typeface="Times New Roman" panose="02020603050405020304" pitchFamily="18" charset="0"/>
              <a:cs typeface="Times New Roman" panose="02020603050405020304" pitchFamily="18" charset="0"/>
            </a:endParaRPr>
          </a:p>
          <a:p>
            <a:pPr>
              <a:lnSpc>
                <a:spcPct val="150000"/>
              </a:lnSpc>
            </a:pPr>
            <a:r>
              <a:rPr lang="en-US" altLang="en-US" dirty="0" smtClean="0">
                <a:latin typeface="Times New Roman" panose="02020603050405020304" pitchFamily="18" charset="0"/>
                <a:cs typeface="Times New Roman" panose="02020603050405020304" pitchFamily="18" charset="0"/>
              </a:rPr>
              <a:t>Family history </a:t>
            </a:r>
          </a:p>
          <a:p>
            <a:pPr lvl="1">
              <a:lnSpc>
                <a:spcPct val="150000"/>
              </a:lnSpc>
            </a:pPr>
            <a:r>
              <a:rPr lang="en-US" altLang="en-US" dirty="0" smtClean="0">
                <a:latin typeface="Times New Roman" panose="02020603050405020304" pitchFamily="18" charset="0"/>
                <a:cs typeface="Times New Roman" panose="02020603050405020304" pitchFamily="18" charset="0"/>
              </a:rPr>
              <a:t>Family tree</a:t>
            </a:r>
          </a:p>
          <a:p>
            <a:pPr>
              <a:lnSpc>
                <a:spcPct val="150000"/>
              </a:lnSpc>
            </a:pPr>
            <a:endParaRPr lang="en-US" altLang="en-US" dirty="0" smtClean="0"/>
          </a:p>
        </p:txBody>
      </p:sp>
    </p:spTree>
    <p:extLst>
      <p:ext uri="{BB962C8B-B14F-4D97-AF65-F5344CB8AC3E}">
        <p14:creationId xmlns:p14="http://schemas.microsoft.com/office/powerpoint/2010/main" val="651963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3193774" y="159027"/>
            <a:ext cx="7590182" cy="1007164"/>
          </a:xfrm>
        </p:spPr>
        <p:txBody>
          <a:bodyPr>
            <a:normAutofit/>
          </a:bodyPr>
          <a:lstStyle/>
          <a:p>
            <a:r>
              <a:rPr lang="en-US" altLang="en-US" sz="5400" b="1">
                <a:solidFill>
                  <a:srgbClr val="FF0000"/>
                </a:solidFill>
              </a:rPr>
              <a:t>Hx cont’</a:t>
            </a:r>
          </a:p>
        </p:txBody>
      </p:sp>
      <p:sp>
        <p:nvSpPr>
          <p:cNvPr id="3" name="Content Placeholder 2"/>
          <p:cNvSpPr>
            <a:spLocks noGrp="1"/>
          </p:cNvSpPr>
          <p:nvPr>
            <p:ph idx="1"/>
          </p:nvPr>
        </p:nvSpPr>
        <p:spPr>
          <a:xfrm>
            <a:off x="1391478" y="1033670"/>
            <a:ext cx="10482470" cy="5708444"/>
          </a:xfrm>
        </p:spPr>
        <p:txBody>
          <a:bodyPr>
            <a:normAutofit lnSpcReduction="10000"/>
          </a:bodyPr>
          <a:lstStyle/>
          <a:p>
            <a:r>
              <a:rPr lang="en-US" altLang="en-US" sz="2800" dirty="0">
                <a:latin typeface="Times New Roman" panose="02020603050405020304" pitchFamily="18" charset="0"/>
                <a:cs typeface="Times New Roman" panose="02020603050405020304" pitchFamily="18" charset="0"/>
              </a:rPr>
              <a:t>Personal history (anamnesis) </a:t>
            </a:r>
          </a:p>
          <a:p>
            <a:pPr lvl="1"/>
            <a:r>
              <a:rPr lang="en-US" altLang="en-US" sz="2800" dirty="0">
                <a:latin typeface="Times New Roman" panose="02020603050405020304" pitchFamily="18" charset="0"/>
                <a:cs typeface="Times New Roman" panose="02020603050405020304" pitchFamily="18" charset="0"/>
              </a:rPr>
              <a:t>Prenatal and perinatal </a:t>
            </a:r>
          </a:p>
          <a:p>
            <a:pPr lvl="1"/>
            <a:r>
              <a:rPr lang="en-US" altLang="en-US" sz="2800" dirty="0">
                <a:latin typeface="Times New Roman" panose="02020603050405020304" pitchFamily="18" charset="0"/>
                <a:cs typeface="Times New Roman" panose="02020603050405020304" pitchFamily="18" charset="0"/>
              </a:rPr>
              <a:t>Early childhood (Birth through age 3) </a:t>
            </a:r>
          </a:p>
          <a:p>
            <a:pPr lvl="1"/>
            <a:r>
              <a:rPr lang="en-US" altLang="en-US" sz="2800" dirty="0">
                <a:latin typeface="Times New Roman" panose="02020603050405020304" pitchFamily="18" charset="0"/>
                <a:cs typeface="Times New Roman" panose="02020603050405020304" pitchFamily="18" charset="0"/>
              </a:rPr>
              <a:t>Middle childhood (ages 3-11) </a:t>
            </a:r>
          </a:p>
          <a:p>
            <a:pPr lvl="1"/>
            <a:r>
              <a:rPr lang="en-US" altLang="en-US" sz="2800" dirty="0">
                <a:latin typeface="Times New Roman" panose="02020603050405020304" pitchFamily="18" charset="0"/>
                <a:cs typeface="Times New Roman" panose="02020603050405020304" pitchFamily="18" charset="0"/>
              </a:rPr>
              <a:t>Late childhood (puberty through adolescence) </a:t>
            </a:r>
          </a:p>
          <a:p>
            <a:pPr lvl="1"/>
            <a:r>
              <a:rPr lang="en-US" altLang="en-US" sz="2800" dirty="0">
                <a:latin typeface="Times New Roman" panose="02020603050405020304" pitchFamily="18" charset="0"/>
                <a:cs typeface="Times New Roman" panose="02020603050405020304" pitchFamily="18" charset="0"/>
              </a:rPr>
              <a:t>Adulthood </a:t>
            </a:r>
          </a:p>
          <a:p>
            <a:pPr lvl="2"/>
            <a:r>
              <a:rPr lang="en-US" altLang="en-US" sz="2800" dirty="0">
                <a:latin typeface="Times New Roman" panose="02020603050405020304" pitchFamily="18" charset="0"/>
                <a:cs typeface="Times New Roman" panose="02020603050405020304" pitchFamily="18" charset="0"/>
              </a:rPr>
              <a:t>Occupational history </a:t>
            </a:r>
          </a:p>
          <a:p>
            <a:pPr lvl="2"/>
            <a:r>
              <a:rPr lang="en-US" altLang="en-US" sz="2800" dirty="0">
                <a:latin typeface="Times New Roman" panose="02020603050405020304" pitchFamily="18" charset="0"/>
                <a:cs typeface="Times New Roman" panose="02020603050405020304" pitchFamily="18" charset="0"/>
              </a:rPr>
              <a:t>Marital and relationship history </a:t>
            </a:r>
          </a:p>
          <a:p>
            <a:pPr lvl="2"/>
            <a:r>
              <a:rPr lang="en-US" altLang="en-US" sz="2800" dirty="0">
                <a:latin typeface="Times New Roman" panose="02020603050405020304" pitchFamily="18" charset="0"/>
                <a:cs typeface="Times New Roman" panose="02020603050405020304" pitchFamily="18" charset="0"/>
              </a:rPr>
              <a:t>Military history </a:t>
            </a:r>
          </a:p>
          <a:p>
            <a:pPr lvl="2"/>
            <a:r>
              <a:rPr lang="en-US" altLang="en-US" sz="2800" dirty="0">
                <a:latin typeface="Times New Roman" panose="02020603050405020304" pitchFamily="18" charset="0"/>
                <a:cs typeface="Times New Roman" panose="02020603050405020304" pitchFamily="18" charset="0"/>
              </a:rPr>
              <a:t>Educational history </a:t>
            </a:r>
          </a:p>
          <a:p>
            <a:pPr lvl="2"/>
            <a:r>
              <a:rPr lang="en-US" altLang="en-US" sz="2800" dirty="0">
                <a:latin typeface="Times New Roman" panose="02020603050405020304" pitchFamily="18" charset="0"/>
                <a:cs typeface="Times New Roman" panose="02020603050405020304" pitchFamily="18" charset="0"/>
              </a:rPr>
              <a:t>Religion </a:t>
            </a:r>
          </a:p>
          <a:p>
            <a:endParaRPr lang="en-US" altLang="en-US" sz="2800" dirty="0"/>
          </a:p>
        </p:txBody>
      </p:sp>
    </p:spTree>
    <p:extLst>
      <p:ext uri="{BB962C8B-B14F-4D97-AF65-F5344CB8AC3E}">
        <p14:creationId xmlns:p14="http://schemas.microsoft.com/office/powerpoint/2010/main" val="3209520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981200" y="122238"/>
            <a:ext cx="7543800" cy="569912"/>
          </a:xfrm>
        </p:spPr>
        <p:txBody>
          <a:bodyPr>
            <a:normAutofit fontScale="90000"/>
          </a:bodyPr>
          <a:lstStyle/>
          <a:p>
            <a:r>
              <a:rPr lang="en-US" altLang="en-US" smtClean="0"/>
              <a:t>Hx cont’</a:t>
            </a:r>
          </a:p>
        </p:txBody>
      </p:sp>
      <p:sp>
        <p:nvSpPr>
          <p:cNvPr id="3" name="Content Placeholder 2"/>
          <p:cNvSpPr>
            <a:spLocks noGrp="1"/>
          </p:cNvSpPr>
          <p:nvPr>
            <p:ph idx="1"/>
          </p:nvPr>
        </p:nvSpPr>
        <p:spPr>
          <a:xfrm>
            <a:off x="1981200" y="836614"/>
            <a:ext cx="8229600" cy="5761037"/>
          </a:xfrm>
        </p:spPr>
        <p:txBody>
          <a:bodyPr/>
          <a:lstStyle/>
          <a:p>
            <a:pPr lvl="2">
              <a:lnSpc>
                <a:spcPct val="150000"/>
              </a:lnSpc>
            </a:pPr>
            <a:r>
              <a:rPr lang="en-US" altLang="en-US" sz="3200" dirty="0">
                <a:latin typeface="Times New Roman" panose="02020603050405020304" pitchFamily="18" charset="0"/>
                <a:cs typeface="Times New Roman" panose="02020603050405020304" pitchFamily="18" charset="0"/>
              </a:rPr>
              <a:t>Social activity </a:t>
            </a:r>
          </a:p>
          <a:p>
            <a:pPr lvl="2">
              <a:lnSpc>
                <a:spcPct val="150000"/>
              </a:lnSpc>
            </a:pPr>
            <a:r>
              <a:rPr lang="en-US" altLang="en-US" sz="3200" dirty="0">
                <a:latin typeface="Times New Roman" panose="02020603050405020304" pitchFamily="18" charset="0"/>
                <a:cs typeface="Times New Roman" panose="02020603050405020304" pitchFamily="18" charset="0"/>
              </a:rPr>
              <a:t>Current living situation </a:t>
            </a:r>
          </a:p>
          <a:p>
            <a:pPr lvl="2">
              <a:lnSpc>
                <a:spcPct val="150000"/>
              </a:lnSpc>
            </a:pPr>
            <a:r>
              <a:rPr lang="en-US" altLang="en-US" sz="3200" dirty="0">
                <a:latin typeface="Times New Roman" panose="02020603050405020304" pitchFamily="18" charset="0"/>
                <a:cs typeface="Times New Roman" panose="02020603050405020304" pitchFamily="18" charset="0"/>
              </a:rPr>
              <a:t>Legal history/criminal record</a:t>
            </a:r>
          </a:p>
          <a:p>
            <a:pPr lvl="1">
              <a:lnSpc>
                <a:spcPct val="150000"/>
              </a:lnSpc>
            </a:pPr>
            <a:r>
              <a:rPr lang="en-US" altLang="en-US" sz="3200" dirty="0">
                <a:latin typeface="Times New Roman" panose="02020603050405020304" pitchFamily="18" charset="0"/>
                <a:cs typeface="Times New Roman" panose="02020603050405020304" pitchFamily="18" charset="0"/>
              </a:rPr>
              <a:t>Sexual history </a:t>
            </a:r>
          </a:p>
          <a:p>
            <a:pPr lvl="1">
              <a:lnSpc>
                <a:spcPct val="150000"/>
              </a:lnSpc>
            </a:pPr>
            <a:r>
              <a:rPr lang="en-US" altLang="en-US" sz="3200" dirty="0">
                <a:latin typeface="Times New Roman" panose="02020603050405020304" pitchFamily="18" charset="0"/>
                <a:cs typeface="Times New Roman" panose="02020603050405020304" pitchFamily="18" charset="0"/>
              </a:rPr>
              <a:t>Fantasies and dreams </a:t>
            </a:r>
          </a:p>
          <a:p>
            <a:pPr lvl="1">
              <a:lnSpc>
                <a:spcPct val="150000"/>
              </a:lnSpc>
            </a:pPr>
            <a:r>
              <a:rPr lang="en-US" altLang="en-US" sz="3200" dirty="0">
                <a:latin typeface="Times New Roman" panose="02020603050405020304" pitchFamily="18" charset="0"/>
                <a:cs typeface="Times New Roman" panose="02020603050405020304" pitchFamily="18" charset="0"/>
              </a:rPr>
              <a:t>Values</a:t>
            </a:r>
          </a:p>
          <a:p>
            <a:pPr>
              <a:lnSpc>
                <a:spcPct val="150000"/>
              </a:lnSpc>
            </a:pPr>
            <a:endParaRPr lang="en-US" altLang="en-US" dirty="0" smtClean="0"/>
          </a:p>
          <a:p>
            <a:endParaRPr lang="en-US" altLang="en-US" dirty="0" smtClean="0"/>
          </a:p>
        </p:txBody>
      </p:sp>
    </p:spTree>
    <p:extLst>
      <p:ext uri="{BB962C8B-B14F-4D97-AF65-F5344CB8AC3E}">
        <p14:creationId xmlns:p14="http://schemas.microsoft.com/office/powerpoint/2010/main" val="851474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126</TotalTime>
  <Words>2530</Words>
  <Application>Microsoft Office PowerPoint</Application>
  <PresentationFormat>Widescreen</PresentationFormat>
  <Paragraphs>311</Paragraphs>
  <Slides>51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51</vt:i4>
      </vt:variant>
    </vt:vector>
  </HeadingPairs>
  <TitlesOfParts>
    <vt:vector size="59" baseType="lpstr">
      <vt:lpstr>Arial</vt:lpstr>
      <vt:lpstr>Berlin Sans FB Demi</vt:lpstr>
      <vt:lpstr>Calibri</vt:lpstr>
      <vt:lpstr>Century Gothic</vt:lpstr>
      <vt:lpstr>Times New Roman</vt:lpstr>
      <vt:lpstr>Wingdings</vt:lpstr>
      <vt:lpstr>Wingdings 3</vt:lpstr>
      <vt:lpstr>Wisp</vt:lpstr>
      <vt:lpstr>mental health assessment, The nursing process in mental health and psychiatric nursing, </vt:lpstr>
      <vt:lpstr>PowerPoint Presentation</vt:lpstr>
      <vt:lpstr>PowerPoint Presentation</vt:lpstr>
      <vt:lpstr>Objectives </vt:lpstr>
      <vt:lpstr>1. History taking</vt:lpstr>
      <vt:lpstr>Comprehensive history</vt:lpstr>
      <vt:lpstr>PowerPoint Presentation</vt:lpstr>
      <vt:lpstr>Hx cont’</vt:lpstr>
      <vt:lpstr>Hx cont’</vt:lpstr>
      <vt:lpstr>Physical examination </vt:lpstr>
      <vt:lpstr>Investigations </vt:lpstr>
      <vt:lpstr>INVESTIGATIONS CONT’</vt:lpstr>
      <vt:lpstr>Mental status examination(MSE)</vt:lpstr>
      <vt:lpstr>Components of MSE</vt:lpstr>
      <vt:lpstr>MSE CONT’</vt:lpstr>
      <vt:lpstr>Appearance </vt:lpstr>
      <vt:lpstr>cont’</vt:lpstr>
      <vt:lpstr>PowerPoint Presentation</vt:lpstr>
      <vt:lpstr>Motor activities cont’</vt:lpstr>
      <vt:lpstr>Speech patterns</vt:lpstr>
      <vt:lpstr>Speech cont’</vt:lpstr>
      <vt:lpstr>General attitude</vt:lpstr>
      <vt:lpstr>EMOTIONS</vt:lpstr>
      <vt:lpstr>Mood cont’</vt:lpstr>
      <vt:lpstr>PowerPoint Presentation</vt:lpstr>
      <vt:lpstr>THOUGHT PROCESSES</vt:lpstr>
      <vt:lpstr>CONT’</vt:lpstr>
      <vt:lpstr>FORM CONT’</vt:lpstr>
      <vt:lpstr>PowerPoint Presentation</vt:lpstr>
      <vt:lpstr>DELUTIONS CONT’</vt:lpstr>
      <vt:lpstr>CONT’</vt:lpstr>
      <vt:lpstr>CONT’</vt:lpstr>
      <vt:lpstr>PowerPoint Presentation</vt:lpstr>
      <vt:lpstr>CONT’</vt:lpstr>
      <vt:lpstr>PowerPoint Presentation</vt:lpstr>
      <vt:lpstr>PowerPoint Presentation</vt:lpstr>
      <vt:lpstr>PowerPoint Presentation</vt:lpstr>
      <vt:lpstr>PowerPoint Presentation</vt:lpstr>
      <vt:lpstr>Summary of MSE </vt:lpstr>
      <vt:lpstr>PowerPoint Presentation</vt:lpstr>
      <vt:lpstr>Summary </vt:lpstr>
      <vt:lpstr>Nursing Process</vt:lpstr>
      <vt:lpstr>Application in Mental Health &amp; Psychiatric Nursing </vt:lpstr>
      <vt:lpstr>PowerPoint Presentation</vt:lpstr>
      <vt:lpstr>PowerPoint Presentation</vt:lpstr>
      <vt:lpstr>planning</vt:lpstr>
      <vt:lpstr>implementation</vt:lpstr>
      <vt:lpstr>Evaluation.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assessment, The nursing process in mental health and psychiatric nursing,</dc:title>
  <dc:creator>user</dc:creator>
  <cp:lastModifiedBy>user</cp:lastModifiedBy>
  <cp:revision>6</cp:revision>
  <dcterms:created xsi:type="dcterms:W3CDTF">2025-08-30T17:00:16Z</dcterms:created>
  <dcterms:modified xsi:type="dcterms:W3CDTF">2025-09-22T11:56:30Z</dcterms:modified>
</cp:coreProperties>
</file>