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9"/>
  </p:notesMasterIdLst>
  <p:sldIdLst>
    <p:sldId id="258" r:id="rId2"/>
    <p:sldId id="259" r:id="rId3"/>
    <p:sldId id="260" r:id="rId4"/>
    <p:sldId id="295" r:id="rId5"/>
    <p:sldId id="296" r:id="rId6"/>
    <p:sldId id="297" r:id="rId7"/>
    <p:sldId id="266" r:id="rId8"/>
    <p:sldId id="267" r:id="rId9"/>
    <p:sldId id="268" r:id="rId10"/>
    <p:sldId id="269" r:id="rId11"/>
    <p:sldId id="270" r:id="rId12"/>
    <p:sldId id="271" r:id="rId13"/>
    <p:sldId id="272" r:id="rId14"/>
    <p:sldId id="273" r:id="rId15"/>
    <p:sldId id="298" r:id="rId16"/>
    <p:sldId id="299"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4" r:id="rId36"/>
    <p:sldId id="300" r:id="rId37"/>
    <p:sldId id="301" r:id="rId38"/>
    <p:sldId id="302" r:id="rId39"/>
    <p:sldId id="303" r:id="rId40"/>
    <p:sldId id="304" r:id="rId41"/>
    <p:sldId id="305" r:id="rId42"/>
    <p:sldId id="306" r:id="rId43"/>
    <p:sldId id="307" r:id="rId44"/>
    <p:sldId id="308" r:id="rId45"/>
    <p:sldId id="309" r:id="rId46"/>
    <p:sldId id="310" r:id="rId47"/>
    <p:sldId id="311" r:id="rId48"/>
    <p:sldId id="312" r:id="rId49"/>
    <p:sldId id="313" r:id="rId50"/>
    <p:sldId id="314" r:id="rId51"/>
    <p:sldId id="315" r:id="rId52"/>
    <p:sldId id="316" r:id="rId53"/>
    <p:sldId id="317" r:id="rId54"/>
    <p:sldId id="318" r:id="rId55"/>
    <p:sldId id="319" r:id="rId56"/>
    <p:sldId id="320" r:id="rId57"/>
    <p:sldId id="321" r:id="rId58"/>
    <p:sldId id="322" r:id="rId59"/>
    <p:sldId id="323" r:id="rId60"/>
    <p:sldId id="324" r:id="rId61"/>
    <p:sldId id="325" r:id="rId62"/>
    <p:sldId id="326" r:id="rId63"/>
    <p:sldId id="327" r:id="rId64"/>
    <p:sldId id="328" r:id="rId65"/>
    <p:sldId id="329" r:id="rId66"/>
    <p:sldId id="330" r:id="rId67"/>
    <p:sldId id="331" r:id="rId68"/>
    <p:sldId id="332" r:id="rId69"/>
    <p:sldId id="333" r:id="rId70"/>
    <p:sldId id="334" r:id="rId71"/>
    <p:sldId id="335" r:id="rId72"/>
    <p:sldId id="336" r:id="rId73"/>
    <p:sldId id="337" r:id="rId74"/>
    <p:sldId id="338" r:id="rId75"/>
    <p:sldId id="339" r:id="rId76"/>
    <p:sldId id="340" r:id="rId77"/>
    <p:sldId id="341" r:id="rId78"/>
    <p:sldId id="342" r:id="rId79"/>
    <p:sldId id="343" r:id="rId80"/>
    <p:sldId id="344" r:id="rId81"/>
    <p:sldId id="345" r:id="rId82"/>
    <p:sldId id="346" r:id="rId83"/>
    <p:sldId id="347" r:id="rId84"/>
    <p:sldId id="348" r:id="rId85"/>
    <p:sldId id="349" r:id="rId86"/>
    <p:sldId id="350" r:id="rId87"/>
    <p:sldId id="351" r:id="rId8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5" d="100"/>
          <a:sy n="95" d="100"/>
        </p:scale>
        <p:origin x="76" y="1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E95581-F6A8-4FDC-9EBB-51CB7AB0DD65}" type="datetimeFigureOut">
              <a:rPr lang="en-US" smtClean="0"/>
              <a:t>10/2/2025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71F6CE-8E6E-47EC-886B-04C8D6D8F249}" type="slidenum">
              <a:rPr lang="en-US" smtClean="0"/>
              <a:t>‹#›</a:t>
            </a:fld>
            <a:endParaRPr lang="en-US"/>
          </a:p>
        </p:txBody>
      </p:sp>
    </p:spTree>
    <p:extLst>
      <p:ext uri="{BB962C8B-B14F-4D97-AF65-F5344CB8AC3E}">
        <p14:creationId xmlns:p14="http://schemas.microsoft.com/office/powerpoint/2010/main" val="119132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biochemical blood test</a:t>
            </a:r>
            <a:r>
              <a:rPr lang="en-US" dirty="0" smtClean="0"/>
              <a:t> is a comprehensive tool to assess:</a:t>
            </a:r>
          </a:p>
          <a:p>
            <a:r>
              <a:rPr lang="en-US" b="1" dirty="0" smtClean="0"/>
              <a:t>Organ function</a:t>
            </a:r>
            <a:r>
              <a:rPr lang="en-US" dirty="0" smtClean="0"/>
              <a:t> (liver, kidney, thyroid, pancreas)</a:t>
            </a:r>
          </a:p>
          <a:p>
            <a:r>
              <a:rPr lang="en-US" b="1" dirty="0" smtClean="0"/>
              <a:t>Metabolic balance</a:t>
            </a:r>
            <a:r>
              <a:rPr lang="en-US" b="0" dirty="0" smtClean="0"/>
              <a:t>-</a:t>
            </a:r>
            <a:r>
              <a:rPr lang="en-US" b="1" dirty="0" smtClean="0"/>
              <a:t>Electrolyte and fluid status</a:t>
            </a:r>
            <a:r>
              <a:rPr lang="en-US" b="0" dirty="0" smtClean="0"/>
              <a:t>.</a:t>
            </a:r>
            <a:r>
              <a:rPr lang="en-US" b="0" baseline="0" dirty="0" smtClean="0"/>
              <a:t> </a:t>
            </a:r>
            <a:r>
              <a:rPr lang="en-US" b="1" dirty="0" smtClean="0"/>
              <a:t>Diabetes and cardiovascular risk</a:t>
            </a:r>
            <a:r>
              <a:rPr lang="en-US" b="0" dirty="0" smtClean="0"/>
              <a:t>.</a:t>
            </a:r>
            <a:r>
              <a:rPr lang="en-US" b="0" baseline="0" dirty="0" smtClean="0"/>
              <a:t> </a:t>
            </a:r>
            <a:r>
              <a:rPr lang="en-US" b="1" dirty="0" smtClean="0"/>
              <a:t>Nutritional and protein levels</a:t>
            </a:r>
            <a:endParaRPr lang="en-US" dirty="0" smtClean="0"/>
          </a:p>
          <a:p>
            <a:endParaRPr lang="en-US" dirty="0"/>
          </a:p>
        </p:txBody>
      </p:sp>
      <p:sp>
        <p:nvSpPr>
          <p:cNvPr id="4" name="Slide Number Placeholder 3"/>
          <p:cNvSpPr>
            <a:spLocks noGrp="1"/>
          </p:cNvSpPr>
          <p:nvPr>
            <p:ph type="sldNum" sz="quarter" idx="10"/>
          </p:nvPr>
        </p:nvSpPr>
        <p:spPr/>
        <p:txBody>
          <a:bodyPr/>
          <a:lstStyle/>
          <a:p>
            <a:fld id="{A294D1C8-7EC5-4557-9298-C7AFA1F06587}" type="slidenum">
              <a:rPr lang="en-US" smtClean="0"/>
              <a:t>45</a:t>
            </a:fld>
            <a:endParaRPr lang="en-US"/>
          </a:p>
        </p:txBody>
      </p:sp>
    </p:spTree>
    <p:extLst>
      <p:ext uri="{BB962C8B-B14F-4D97-AF65-F5344CB8AC3E}">
        <p14:creationId xmlns:p14="http://schemas.microsoft.com/office/powerpoint/2010/main" val="38986415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ADE4CCF7-02DD-4DEC-9571-A220BE34CD5C}" type="datetimeFigureOut">
              <a:rPr lang="en-US" smtClean="0"/>
              <a:t>10/2/2025</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27AF1C23-61FB-45F9-B9C0-0B963D89AD69}"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5219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DE4CCF7-02DD-4DEC-9571-A220BE34CD5C}" type="datetimeFigureOut">
              <a:rPr lang="en-US" smtClean="0"/>
              <a:t>10/2/2025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AF1C23-61FB-45F9-B9C0-0B963D89AD69}" type="slidenum">
              <a:rPr lang="en-US" smtClean="0"/>
              <a:t>‹#›</a:t>
            </a:fld>
            <a:endParaRPr lang="en-US"/>
          </a:p>
        </p:txBody>
      </p:sp>
    </p:spTree>
    <p:extLst>
      <p:ext uri="{BB962C8B-B14F-4D97-AF65-F5344CB8AC3E}">
        <p14:creationId xmlns:p14="http://schemas.microsoft.com/office/powerpoint/2010/main" val="3981700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DE4CCF7-02DD-4DEC-9571-A220BE34CD5C}" type="datetimeFigureOut">
              <a:rPr lang="en-US" smtClean="0"/>
              <a:t>10/2/2025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AF1C23-61FB-45F9-B9C0-0B963D89AD69}"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192116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DE4CCF7-02DD-4DEC-9571-A220BE34CD5C}" type="datetimeFigureOut">
              <a:rPr lang="en-US" smtClean="0"/>
              <a:t>10/2/2025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AF1C23-61FB-45F9-B9C0-0B963D89AD69}"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9907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DE4CCF7-02DD-4DEC-9571-A220BE34CD5C}" type="datetimeFigureOut">
              <a:rPr lang="en-US" smtClean="0"/>
              <a:t>10/2/2025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AF1C23-61FB-45F9-B9C0-0B963D89AD69}" type="slidenum">
              <a:rPr lang="en-US" smtClean="0"/>
              <a:t>‹#›</a:t>
            </a:fld>
            <a:endParaRPr lang="en-US"/>
          </a:p>
        </p:txBody>
      </p:sp>
    </p:spTree>
    <p:extLst>
      <p:ext uri="{BB962C8B-B14F-4D97-AF65-F5344CB8AC3E}">
        <p14:creationId xmlns:p14="http://schemas.microsoft.com/office/powerpoint/2010/main" val="6492286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DE4CCF7-02DD-4DEC-9571-A220BE34CD5C}" type="datetimeFigureOut">
              <a:rPr lang="en-US" smtClean="0"/>
              <a:t>10/2/2025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AF1C23-61FB-45F9-B9C0-0B963D89AD69}"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76333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DE4CCF7-02DD-4DEC-9571-A220BE34CD5C}" type="datetimeFigureOut">
              <a:rPr lang="en-US" smtClean="0"/>
              <a:t>10/2/2025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AF1C23-61FB-45F9-B9C0-0B963D89AD69}"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05937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DE4CCF7-02DD-4DEC-9571-A220BE34CD5C}" type="datetimeFigureOut">
              <a:rPr lang="en-US" smtClean="0"/>
              <a:t>10/2/2025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AF1C23-61FB-45F9-B9C0-0B963D89AD69}"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93344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DE4CCF7-02DD-4DEC-9571-A220BE34CD5C}" type="datetimeFigureOut">
              <a:rPr lang="en-US" smtClean="0"/>
              <a:t>10/2/2025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AF1C23-61FB-45F9-B9C0-0B963D89AD69}"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1694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DE4CCF7-02DD-4DEC-9571-A220BE34CD5C}" type="datetimeFigureOut">
              <a:rPr lang="en-US" smtClean="0"/>
              <a:t>10/2/2025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AF1C23-61FB-45F9-B9C0-0B963D89AD69}" type="slidenum">
              <a:rPr lang="en-US" smtClean="0"/>
              <a:t>‹#›</a:t>
            </a:fld>
            <a:endParaRPr lang="en-US"/>
          </a:p>
        </p:txBody>
      </p:sp>
    </p:spTree>
    <p:extLst>
      <p:ext uri="{BB962C8B-B14F-4D97-AF65-F5344CB8AC3E}">
        <p14:creationId xmlns:p14="http://schemas.microsoft.com/office/powerpoint/2010/main" val="3639282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DE4CCF7-02DD-4DEC-9571-A220BE34CD5C}" type="datetimeFigureOut">
              <a:rPr lang="en-US" smtClean="0"/>
              <a:t>10/2/2025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AF1C23-61FB-45F9-B9C0-0B963D89AD69}"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4038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DE4CCF7-02DD-4DEC-9571-A220BE34CD5C}" type="datetimeFigureOut">
              <a:rPr lang="en-US" smtClean="0"/>
              <a:t>10/2/2025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AF1C23-61FB-45F9-B9C0-0B963D89AD69}" type="slidenum">
              <a:rPr lang="en-US" smtClean="0"/>
              <a:t>‹#›</a:t>
            </a:fld>
            <a:endParaRPr lang="en-US"/>
          </a:p>
        </p:txBody>
      </p:sp>
    </p:spTree>
    <p:extLst>
      <p:ext uri="{BB962C8B-B14F-4D97-AF65-F5344CB8AC3E}">
        <p14:creationId xmlns:p14="http://schemas.microsoft.com/office/powerpoint/2010/main" val="672857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DE4CCF7-02DD-4DEC-9571-A220BE34CD5C}" type="datetimeFigureOut">
              <a:rPr lang="en-US" smtClean="0"/>
              <a:t>10/2/2025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AF1C23-61FB-45F9-B9C0-0B963D89AD69}"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0176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DE4CCF7-02DD-4DEC-9571-A220BE34CD5C}" type="datetimeFigureOut">
              <a:rPr lang="en-US" smtClean="0"/>
              <a:t>10/2/2025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AF1C23-61FB-45F9-B9C0-0B963D89AD69}"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13398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E4CCF7-02DD-4DEC-9571-A220BE34CD5C}" type="datetimeFigureOut">
              <a:rPr lang="en-US" smtClean="0"/>
              <a:t>10/2/2025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AF1C23-61FB-45F9-B9C0-0B963D89AD69}" type="slidenum">
              <a:rPr lang="en-US" smtClean="0"/>
              <a:t>‹#›</a:t>
            </a:fld>
            <a:endParaRPr lang="en-US"/>
          </a:p>
        </p:txBody>
      </p:sp>
    </p:spTree>
    <p:extLst>
      <p:ext uri="{BB962C8B-B14F-4D97-AF65-F5344CB8AC3E}">
        <p14:creationId xmlns:p14="http://schemas.microsoft.com/office/powerpoint/2010/main" val="2297739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DE4CCF7-02DD-4DEC-9571-A220BE34CD5C}" type="datetimeFigureOut">
              <a:rPr lang="en-US" smtClean="0"/>
              <a:t>10/2/2025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AF1C23-61FB-45F9-B9C0-0B963D89AD69}"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5970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DE4CCF7-02DD-4DEC-9571-A220BE34CD5C}" type="datetimeFigureOut">
              <a:rPr lang="en-US" smtClean="0"/>
              <a:t>10/2/2025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AF1C23-61FB-45F9-B9C0-0B963D89AD69}" type="slidenum">
              <a:rPr lang="en-US" smtClean="0"/>
              <a:t>‹#›</a:t>
            </a:fld>
            <a:endParaRPr lang="en-US"/>
          </a:p>
        </p:txBody>
      </p:sp>
    </p:spTree>
    <p:extLst>
      <p:ext uri="{BB962C8B-B14F-4D97-AF65-F5344CB8AC3E}">
        <p14:creationId xmlns:p14="http://schemas.microsoft.com/office/powerpoint/2010/main" val="1286419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DE4CCF7-02DD-4DEC-9571-A220BE34CD5C}" type="datetimeFigureOut">
              <a:rPr lang="en-US" smtClean="0"/>
              <a:t>10/2/2025</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7AF1C23-61FB-45F9-B9C0-0B963D89AD69}" type="slidenum">
              <a:rPr lang="en-US" smtClean="0"/>
              <a:t>‹#›</a:t>
            </a:fld>
            <a:endParaRPr lang="en-US"/>
          </a:p>
        </p:txBody>
      </p:sp>
    </p:spTree>
    <p:extLst>
      <p:ext uri="{BB962C8B-B14F-4D97-AF65-F5344CB8AC3E}">
        <p14:creationId xmlns:p14="http://schemas.microsoft.com/office/powerpoint/2010/main" val="9841363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3096" y="1519653"/>
            <a:ext cx="11264347" cy="2038352"/>
          </a:xfrm>
        </p:spPr>
        <p:txBody>
          <a:bodyPr>
            <a:normAutofit fontScale="90000"/>
          </a:bodyPr>
          <a:lstStyle/>
          <a:p>
            <a:pPr algn="ctr"/>
            <a:r>
              <a:rPr lang="en-US" sz="6000" b="1" dirty="0" smtClean="0">
                <a:solidFill>
                  <a:srgbClr val="FF0000"/>
                </a:solidFill>
              </a:rPr>
              <a:t>ETHICAL AND LEGAL</a:t>
            </a:r>
            <a:br>
              <a:rPr lang="en-US" sz="6000" b="1" dirty="0" smtClean="0">
                <a:solidFill>
                  <a:srgbClr val="FF0000"/>
                </a:solidFill>
              </a:rPr>
            </a:br>
            <a:r>
              <a:rPr lang="en-US" sz="6000" b="1" dirty="0" smtClean="0">
                <a:solidFill>
                  <a:srgbClr val="FF0000"/>
                </a:solidFill>
              </a:rPr>
              <a:t>ISSUES</a:t>
            </a:r>
            <a:br>
              <a:rPr lang="en-US" sz="6000" b="1" dirty="0" smtClean="0">
                <a:solidFill>
                  <a:srgbClr val="FF0000"/>
                </a:solidFill>
              </a:rPr>
            </a:br>
            <a:r>
              <a:rPr lang="en-US" sz="3600" b="1" dirty="0" smtClean="0">
                <a:solidFill>
                  <a:srgbClr val="FF0000"/>
                </a:solidFill>
              </a:rPr>
              <a:t>In </a:t>
            </a:r>
            <a:r>
              <a:rPr lang="en-US" sz="3600" b="1" dirty="0">
                <a:solidFill>
                  <a:srgbClr val="FF0000"/>
                </a:solidFill>
              </a:rPr>
              <a:t>Mental Health</a:t>
            </a:r>
          </a:p>
        </p:txBody>
      </p:sp>
      <p:sp>
        <p:nvSpPr>
          <p:cNvPr id="3" name="Subtitle 2"/>
          <p:cNvSpPr>
            <a:spLocks noGrp="1"/>
          </p:cNvSpPr>
          <p:nvPr>
            <p:ph type="subTitle" idx="1"/>
          </p:nvPr>
        </p:nvSpPr>
        <p:spPr>
          <a:xfrm>
            <a:off x="2733237" y="5110170"/>
            <a:ext cx="7339018" cy="1609724"/>
          </a:xfrm>
        </p:spPr>
        <p:txBody>
          <a:bodyPr/>
          <a:lstStyle/>
          <a:p>
            <a:pPr algn="ctr"/>
            <a:endParaRPr lang="en-US" b="1" dirty="0" smtClean="0">
              <a:solidFill>
                <a:schemeClr val="tx2">
                  <a:lumMod val="60000"/>
                  <a:lumOff val="40000"/>
                </a:schemeClr>
              </a:solidFill>
            </a:endParaRPr>
          </a:p>
        </p:txBody>
      </p:sp>
    </p:spTree>
    <p:extLst>
      <p:ext uri="{BB962C8B-B14F-4D97-AF65-F5344CB8AC3E}">
        <p14:creationId xmlns:p14="http://schemas.microsoft.com/office/powerpoint/2010/main" val="1081978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6653" y="1869140"/>
            <a:ext cx="10623176" cy="4261785"/>
          </a:xfrm>
        </p:spPr>
        <p:txBody>
          <a:bodyPr>
            <a:normAutofit lnSpcReduction="10000"/>
          </a:bodyPr>
          <a:lstStyle/>
          <a:p>
            <a:pPr algn="just">
              <a:buFont typeface="Wingdings" pitchFamily="2" charset="2"/>
              <a:buChar char="v"/>
            </a:pPr>
            <a:r>
              <a:rPr lang="en-US" sz="2600" b="1" dirty="0"/>
              <a:t>Non-</a:t>
            </a:r>
            <a:r>
              <a:rPr lang="en-US" sz="2600" b="1" dirty="0" err="1"/>
              <a:t>maleficence</a:t>
            </a:r>
            <a:r>
              <a:rPr lang="en-US" sz="2600" dirty="0"/>
              <a:t>  </a:t>
            </a:r>
          </a:p>
          <a:p>
            <a:pPr algn="just"/>
            <a:r>
              <a:rPr lang="en-US" dirty="0" smtClean="0"/>
              <a:t>Abstaining from negative acts toward another; includes acting carefully to avoid harm.</a:t>
            </a:r>
            <a:r>
              <a:rPr lang="en-US" dirty="0"/>
              <a:t> (the duty to do no harm). </a:t>
            </a:r>
          </a:p>
          <a:p>
            <a:pPr algn="just"/>
            <a:r>
              <a:rPr lang="en-US" dirty="0" smtClean="0"/>
              <a:t>The requirement that health care providers do no harm to their clients, either intentionally or unintentionally (Aiken, 2004). </a:t>
            </a:r>
          </a:p>
          <a:p>
            <a:pPr algn="just"/>
            <a:r>
              <a:rPr lang="en-US" dirty="0" smtClean="0"/>
              <a:t>An example- administering chemotherapy to a cancer patient, knowing it will prolong his or her life, but create “harm” (side effects) in the short term.</a:t>
            </a:r>
          </a:p>
          <a:p>
            <a:pPr algn="just"/>
            <a:r>
              <a:rPr lang="en-US" dirty="0" smtClean="0"/>
              <a:t>non-maleficence </a:t>
            </a:r>
            <a:r>
              <a:rPr lang="en-US" dirty="0"/>
              <a:t>does not mean that no harm can ever occur — rather, it means that harm should not be done unnecessarily, and when harm is unavoidable, the benefits must clearly outweigh the risks.</a:t>
            </a:r>
            <a:endParaRPr lang="en-US" dirty="0" smtClean="0"/>
          </a:p>
          <a:p>
            <a:pPr algn="just"/>
            <a:endParaRPr lang="en-US" sz="3200" dirty="0" smtClean="0"/>
          </a:p>
          <a:p>
            <a:pPr algn="just"/>
            <a:endParaRPr lang="en-US" sz="3200" dirty="0"/>
          </a:p>
        </p:txBody>
      </p:sp>
    </p:spTree>
    <p:extLst>
      <p:ext uri="{BB962C8B-B14F-4D97-AF65-F5344CB8AC3E}">
        <p14:creationId xmlns:p14="http://schemas.microsoft.com/office/powerpoint/2010/main" val="3697089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5971" y="1781735"/>
            <a:ext cx="10804711" cy="4349191"/>
          </a:xfrm>
        </p:spPr>
        <p:txBody>
          <a:bodyPr/>
          <a:lstStyle/>
          <a:p>
            <a:pPr algn="just">
              <a:buFont typeface="Wingdings" pitchFamily="2" charset="2"/>
              <a:buChar char="v"/>
            </a:pPr>
            <a:r>
              <a:rPr lang="en-US" sz="3200" b="1" dirty="0" smtClean="0"/>
              <a:t>Justice</a:t>
            </a:r>
          </a:p>
          <a:p>
            <a:pPr algn="just"/>
            <a:r>
              <a:rPr lang="en-US" dirty="0" smtClean="0"/>
              <a:t>The “justice as fairness” principle.</a:t>
            </a:r>
          </a:p>
          <a:p>
            <a:pPr algn="just"/>
            <a:r>
              <a:rPr lang="en-US" dirty="0" smtClean="0"/>
              <a:t>Based on the notion of a hypothetical social contract between free, equal, and rational persons</a:t>
            </a:r>
          </a:p>
          <a:p>
            <a:pPr algn="just"/>
            <a:r>
              <a:rPr lang="en-US" dirty="0" smtClean="0"/>
              <a:t>Concept of justice reflects a duty to treat all individuals equally and fairly.</a:t>
            </a:r>
          </a:p>
          <a:p>
            <a:pPr algn="just"/>
            <a:r>
              <a:rPr lang="en-US" dirty="0" smtClean="0"/>
              <a:t>When applied to health care, this principle suggests that all resources within the society (including health care services) ought to be distributed evenly without respect to socioeconomic status.</a:t>
            </a:r>
          </a:p>
          <a:p>
            <a:pPr algn="just">
              <a:buNone/>
            </a:pPr>
            <a:endParaRPr lang="en-US" sz="3200" dirty="0" smtClean="0"/>
          </a:p>
          <a:p>
            <a:pPr algn="just"/>
            <a:endParaRPr lang="en-US" sz="3200" dirty="0"/>
          </a:p>
        </p:txBody>
      </p:sp>
    </p:spTree>
    <p:extLst>
      <p:ext uri="{BB962C8B-B14F-4D97-AF65-F5344CB8AC3E}">
        <p14:creationId xmlns:p14="http://schemas.microsoft.com/office/powerpoint/2010/main" val="12008057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9588" y="1835524"/>
            <a:ext cx="10724030" cy="4295402"/>
          </a:xfrm>
        </p:spPr>
        <p:txBody>
          <a:bodyPr/>
          <a:lstStyle/>
          <a:p>
            <a:pPr algn="just">
              <a:buFont typeface="Wingdings" pitchFamily="2" charset="2"/>
              <a:buChar char="v"/>
            </a:pPr>
            <a:r>
              <a:rPr lang="en-US" sz="4000" b="1" dirty="0"/>
              <a:t>Veracity</a:t>
            </a:r>
            <a:r>
              <a:rPr lang="en-US" sz="3200" b="1" dirty="0" smtClean="0"/>
              <a:t> </a:t>
            </a:r>
          </a:p>
          <a:p>
            <a:pPr algn="just"/>
            <a:r>
              <a:rPr lang="en-US" dirty="0" smtClean="0"/>
              <a:t>Refers to one’s duty to be truthful always</a:t>
            </a:r>
          </a:p>
          <a:p>
            <a:pPr algn="just"/>
            <a:r>
              <a:rPr lang="en-US" dirty="0" smtClean="0"/>
              <a:t>The principle of veracity refers to one’s duty to </a:t>
            </a:r>
            <a:r>
              <a:rPr lang="en-US" u="sng" dirty="0" smtClean="0"/>
              <a:t>always be truthful</a:t>
            </a:r>
            <a:r>
              <a:rPr lang="en-US" dirty="0" smtClean="0"/>
              <a:t>.</a:t>
            </a:r>
          </a:p>
          <a:p>
            <a:pPr algn="just"/>
            <a:r>
              <a:rPr lang="en-US" dirty="0" smtClean="0"/>
              <a:t>Aiken (2004) states, “Veracity requires that the health care provider tell the truth and not intentionally deceive or </a:t>
            </a:r>
            <a:r>
              <a:rPr lang="en-US" u="sng" dirty="0" smtClean="0"/>
              <a:t>mislead clients</a:t>
            </a:r>
            <a:r>
              <a:rPr lang="en-US" dirty="0" smtClean="0"/>
              <a:t>.”</a:t>
            </a:r>
          </a:p>
          <a:p>
            <a:pPr algn="just"/>
            <a:r>
              <a:rPr lang="en-US" dirty="0" smtClean="0"/>
              <a:t>There are times when limitations must be placed on this principle, such as when the truth would knowingly produce harm or interfere with the recovery process.</a:t>
            </a:r>
          </a:p>
          <a:p>
            <a:pPr algn="just"/>
            <a:endParaRPr lang="en-US" sz="3200" dirty="0" smtClean="0"/>
          </a:p>
          <a:p>
            <a:pPr algn="just"/>
            <a:endParaRPr lang="en-US" sz="3200" dirty="0"/>
          </a:p>
        </p:txBody>
      </p:sp>
    </p:spTree>
    <p:extLst>
      <p:ext uri="{BB962C8B-B14F-4D97-AF65-F5344CB8AC3E}">
        <p14:creationId xmlns:p14="http://schemas.microsoft.com/office/powerpoint/2010/main" val="29582550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826" y="981635"/>
            <a:ext cx="8222974" cy="1405217"/>
          </a:xfrm>
        </p:spPr>
        <p:txBody>
          <a:bodyPr/>
          <a:lstStyle/>
          <a:p>
            <a:pPr algn="ctr"/>
            <a:r>
              <a:rPr lang="en-US" sz="4400" b="1" dirty="0">
                <a:solidFill>
                  <a:srgbClr val="FF0000"/>
                </a:solidFill>
              </a:rPr>
              <a:t>LEGAL CONSIDERATIONS</a:t>
            </a:r>
          </a:p>
        </p:txBody>
      </p:sp>
      <p:sp>
        <p:nvSpPr>
          <p:cNvPr id="3" name="Content Placeholder 2"/>
          <p:cNvSpPr>
            <a:spLocks noGrp="1"/>
          </p:cNvSpPr>
          <p:nvPr>
            <p:ph idx="1"/>
          </p:nvPr>
        </p:nvSpPr>
        <p:spPr>
          <a:xfrm>
            <a:off x="773207" y="2810435"/>
            <a:ext cx="10488706" cy="3691552"/>
          </a:xfrm>
        </p:spPr>
        <p:txBody>
          <a:bodyPr/>
          <a:lstStyle/>
          <a:p>
            <a:r>
              <a:rPr lang="en-US" dirty="0" smtClean="0"/>
              <a:t>The mental health act provides legal aspects concerning mental health facilities, processes of admission and discharge, patient’s rights, supervision and evaluation of mental health among others</a:t>
            </a:r>
          </a:p>
          <a:p>
            <a:r>
              <a:rPr lang="en-US" dirty="0" smtClean="0"/>
              <a:t>Review The Mental </a:t>
            </a:r>
            <a:r>
              <a:rPr lang="en-US" dirty="0"/>
              <a:t>H</a:t>
            </a:r>
            <a:r>
              <a:rPr lang="en-US" dirty="0" smtClean="0"/>
              <a:t>ealth </a:t>
            </a:r>
            <a:r>
              <a:rPr lang="en-US" dirty="0"/>
              <a:t>A</a:t>
            </a:r>
            <a:r>
              <a:rPr lang="en-US" dirty="0" smtClean="0"/>
              <a:t>ct </a:t>
            </a:r>
            <a:r>
              <a:rPr lang="en-US" dirty="0" smtClean="0"/>
              <a:t>cap </a:t>
            </a:r>
            <a:r>
              <a:rPr lang="en-US" dirty="0" smtClean="0"/>
              <a:t>248 (</a:t>
            </a:r>
            <a:r>
              <a:rPr lang="en-US" i="1" dirty="0" smtClean="0"/>
              <a:t>due for revision as a result of devolution of health services</a:t>
            </a:r>
            <a:r>
              <a:rPr lang="en-US" dirty="0" smtClean="0"/>
              <a:t>)</a:t>
            </a:r>
            <a:endParaRPr lang="en-US" dirty="0"/>
          </a:p>
        </p:txBody>
      </p:sp>
    </p:spTree>
    <p:extLst>
      <p:ext uri="{BB962C8B-B14F-4D97-AF65-F5344CB8AC3E}">
        <p14:creationId xmlns:p14="http://schemas.microsoft.com/office/powerpoint/2010/main" val="2120749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8714" y="833718"/>
            <a:ext cx="8850422" cy="1580029"/>
          </a:xfrm>
        </p:spPr>
        <p:txBody>
          <a:bodyPr/>
          <a:lstStyle/>
          <a:p>
            <a:pPr algn="ctr"/>
            <a:r>
              <a:rPr lang="en-US" sz="4400" b="1" dirty="0">
                <a:solidFill>
                  <a:srgbClr val="FF0000"/>
                </a:solidFill>
              </a:rPr>
              <a:t>The Kenya Board of Mental Health</a:t>
            </a:r>
          </a:p>
        </p:txBody>
      </p:sp>
      <p:sp>
        <p:nvSpPr>
          <p:cNvPr id="3" name="Content Placeholder 2"/>
          <p:cNvSpPr>
            <a:spLocks noGrp="1"/>
          </p:cNvSpPr>
          <p:nvPr>
            <p:ph idx="1"/>
          </p:nvPr>
        </p:nvSpPr>
        <p:spPr>
          <a:xfrm>
            <a:off x="705971" y="2628901"/>
            <a:ext cx="10710582" cy="3704326"/>
          </a:xfrm>
        </p:spPr>
        <p:txBody>
          <a:bodyPr>
            <a:normAutofit/>
          </a:bodyPr>
          <a:lstStyle/>
          <a:p>
            <a:pPr algn="just"/>
            <a:r>
              <a:rPr lang="en-US" dirty="0"/>
              <a:t>The </a:t>
            </a:r>
            <a:r>
              <a:rPr lang="en-US" b="1" dirty="0"/>
              <a:t>Kenya Board of Mental Health</a:t>
            </a:r>
            <a:r>
              <a:rPr lang="en-US" dirty="0"/>
              <a:t> is a national body established under the </a:t>
            </a:r>
            <a:r>
              <a:rPr lang="en-US" b="1" dirty="0"/>
              <a:t>Mental Health Act</a:t>
            </a:r>
            <a:r>
              <a:rPr lang="en-US" dirty="0"/>
              <a:t> to provide leadership, coordination, regulation, and oversight of mental health services in Kenya. It supports the integration of mental health within the devolved health system (national and county levels</a:t>
            </a:r>
            <a:r>
              <a:rPr lang="en-US" dirty="0" smtClean="0"/>
              <a:t>).</a:t>
            </a:r>
          </a:p>
        </p:txBody>
      </p:sp>
    </p:spTree>
    <p:extLst>
      <p:ext uri="{BB962C8B-B14F-4D97-AF65-F5344CB8AC3E}">
        <p14:creationId xmlns:p14="http://schemas.microsoft.com/office/powerpoint/2010/main" val="33947887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REPRESENTATAVE </a:t>
            </a:r>
            <a:endParaRPr lang="en-US" dirty="0"/>
          </a:p>
        </p:txBody>
      </p:sp>
      <p:sp>
        <p:nvSpPr>
          <p:cNvPr id="3" name="Content Placeholder 2"/>
          <p:cNvSpPr>
            <a:spLocks noGrp="1"/>
          </p:cNvSpPr>
          <p:nvPr>
            <p:ph idx="1"/>
          </p:nvPr>
        </p:nvSpPr>
        <p:spPr/>
        <p:txBody>
          <a:bodyPr>
            <a:normAutofit fontScale="55000" lnSpcReduction="20000"/>
          </a:bodyPr>
          <a:lstStyle/>
          <a:p>
            <a:r>
              <a:rPr lang="en-US" b="1" dirty="0"/>
              <a:t>Chairperson</a:t>
            </a:r>
            <a:endParaRPr lang="en-US" dirty="0"/>
          </a:p>
          <a:p>
            <a:pPr lvl="1"/>
            <a:r>
              <a:rPr lang="en-US" dirty="0"/>
              <a:t>The </a:t>
            </a:r>
            <a:r>
              <a:rPr lang="en-US" b="1" dirty="0"/>
              <a:t>Director of Medical Services</a:t>
            </a:r>
            <a:r>
              <a:rPr lang="en-US" dirty="0"/>
              <a:t>, or</a:t>
            </a:r>
          </a:p>
          <a:p>
            <a:pPr lvl="1"/>
            <a:r>
              <a:rPr lang="en-US" dirty="0"/>
              <a:t>A </a:t>
            </a:r>
            <a:r>
              <a:rPr lang="en-US" b="1" dirty="0"/>
              <a:t>Deputy Director of Medical Services</a:t>
            </a:r>
            <a:r>
              <a:rPr lang="en-US" dirty="0"/>
              <a:t> designated by the </a:t>
            </a:r>
            <a:r>
              <a:rPr lang="en-US" b="1" dirty="0"/>
              <a:t>Cabinet Secretary for Health</a:t>
            </a:r>
            <a:r>
              <a:rPr lang="en-US" dirty="0"/>
              <a:t>.</a:t>
            </a:r>
          </a:p>
          <a:p>
            <a:r>
              <a:rPr lang="en-US" b="1" dirty="0"/>
              <a:t>Specialist Medical Personnel</a:t>
            </a:r>
            <a:endParaRPr lang="en-US" dirty="0"/>
          </a:p>
          <a:p>
            <a:pPr lvl="1"/>
            <a:r>
              <a:rPr lang="en-US" b="1" dirty="0"/>
              <a:t>1 Medical Practitioner</a:t>
            </a:r>
            <a:r>
              <a:rPr lang="en-US" dirty="0"/>
              <a:t> with specialization and experience in </a:t>
            </a:r>
            <a:r>
              <a:rPr lang="en-US" b="1" dirty="0"/>
              <a:t>mental health</a:t>
            </a:r>
            <a:r>
              <a:rPr lang="en-US" dirty="0"/>
              <a:t> (appointed by the CS).</a:t>
            </a:r>
          </a:p>
          <a:p>
            <a:pPr lvl="1"/>
            <a:r>
              <a:rPr lang="en-US" b="1" dirty="0"/>
              <a:t>1 Clinical Officer</a:t>
            </a:r>
            <a:r>
              <a:rPr lang="en-US" dirty="0"/>
              <a:t> with training and experience in mental health (appointed by the CS).</a:t>
            </a:r>
          </a:p>
          <a:p>
            <a:pPr lvl="1"/>
            <a:r>
              <a:rPr lang="en-US" b="1" dirty="0"/>
              <a:t>1 Nurse</a:t>
            </a:r>
            <a:r>
              <a:rPr lang="en-US" dirty="0"/>
              <a:t> with training and experience in mental health (appointed by the CS).</a:t>
            </a:r>
          </a:p>
          <a:p>
            <a:r>
              <a:rPr lang="en-US" b="1" dirty="0"/>
              <a:t>Key Health and Social Sector Officials</a:t>
            </a:r>
            <a:endParaRPr lang="en-US" dirty="0"/>
          </a:p>
          <a:p>
            <a:pPr lvl="1"/>
            <a:r>
              <a:rPr lang="en-US" dirty="0"/>
              <a:t>The </a:t>
            </a:r>
            <a:r>
              <a:rPr lang="en-US" b="1" dirty="0"/>
              <a:t>Deputy Director of Mental Health</a:t>
            </a:r>
            <a:r>
              <a:rPr lang="en-US" dirty="0"/>
              <a:t>.</a:t>
            </a:r>
          </a:p>
          <a:p>
            <a:pPr lvl="1"/>
            <a:r>
              <a:rPr lang="en-US" dirty="0"/>
              <a:t>The </a:t>
            </a:r>
            <a:r>
              <a:rPr lang="en-US" b="1" dirty="0"/>
              <a:t>Chief Nursing Officer</a:t>
            </a:r>
            <a:r>
              <a:rPr lang="en-US" dirty="0"/>
              <a:t>.</a:t>
            </a:r>
          </a:p>
          <a:p>
            <a:pPr lvl="1"/>
            <a:r>
              <a:rPr lang="en-US" dirty="0"/>
              <a:t>The </a:t>
            </a:r>
            <a:r>
              <a:rPr lang="en-US" b="1" dirty="0"/>
              <a:t>Commissioner for Social Services</a:t>
            </a:r>
            <a:r>
              <a:rPr lang="en-US" dirty="0"/>
              <a:t> or a nominee.</a:t>
            </a:r>
          </a:p>
          <a:p>
            <a:pPr lvl="1"/>
            <a:r>
              <a:rPr lang="en-US" dirty="0"/>
              <a:t>The </a:t>
            </a:r>
            <a:r>
              <a:rPr lang="en-US" b="1" dirty="0"/>
              <a:t>Director of Education</a:t>
            </a:r>
            <a:r>
              <a:rPr lang="en-US" dirty="0"/>
              <a:t> or a nominee.</a:t>
            </a:r>
          </a:p>
        </p:txBody>
      </p:sp>
    </p:spTree>
    <p:extLst>
      <p:ext uri="{BB962C8B-B14F-4D97-AF65-F5344CB8AC3E}">
        <p14:creationId xmlns:p14="http://schemas.microsoft.com/office/powerpoint/2010/main" val="7432822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b="1" dirty="0"/>
              <a:t>County Government Representatives</a:t>
            </a:r>
          </a:p>
          <a:p>
            <a:pPr>
              <a:buFont typeface="+mj-lt"/>
              <a:buAutoNum type="arabicPeriod" startAt="4"/>
            </a:pPr>
            <a:r>
              <a:rPr lang="en-US" b="1" dirty="0"/>
              <a:t>County-Level Representation</a:t>
            </a:r>
            <a:endParaRPr lang="en-US" dirty="0"/>
          </a:p>
          <a:p>
            <a:pPr marL="457200" lvl="1" indent="0">
              <a:buNone/>
            </a:pPr>
            <a:r>
              <a:rPr lang="en-US" b="1" dirty="0"/>
              <a:t>One representative from each of the (former) provinces of Kenya</a:t>
            </a:r>
            <a:r>
              <a:rPr lang="en-US" dirty="0"/>
              <a:t>, now aligned to </a:t>
            </a:r>
            <a:r>
              <a:rPr lang="en-US" b="1" dirty="0"/>
              <a:t>clustered counties</a:t>
            </a:r>
            <a:r>
              <a:rPr lang="en-US" dirty="0"/>
              <a:t> or </a:t>
            </a:r>
            <a:r>
              <a:rPr lang="en-US" b="1" dirty="0"/>
              <a:t>regional blocs</a:t>
            </a:r>
            <a:r>
              <a:rPr lang="en-US" dirty="0"/>
              <a:t>, </a:t>
            </a:r>
          </a:p>
          <a:p>
            <a:pPr marL="914400" lvl="2" indent="0">
              <a:buNone/>
            </a:pPr>
            <a:r>
              <a:rPr lang="en-US" dirty="0"/>
              <a:t>Must be </a:t>
            </a:r>
            <a:r>
              <a:rPr lang="en-US" b="1" dirty="0"/>
              <a:t>residents</a:t>
            </a:r>
            <a:r>
              <a:rPr lang="en-US" dirty="0"/>
              <a:t> of the region.</a:t>
            </a:r>
          </a:p>
          <a:p>
            <a:pPr marL="914400" lvl="2" indent="0">
              <a:buNone/>
            </a:pPr>
            <a:r>
              <a:rPr lang="en-US" dirty="0"/>
              <a:t>Appointed by the CS in consultation with </a:t>
            </a:r>
            <a:r>
              <a:rPr lang="en-US" b="1" dirty="0"/>
              <a:t>County Health Departments</a:t>
            </a:r>
            <a:r>
              <a:rPr lang="en-US" dirty="0"/>
              <a:t>.</a:t>
            </a:r>
          </a:p>
          <a:p>
            <a:pPr>
              <a:buFont typeface="+mj-lt"/>
              <a:buAutoNum type="arabicPeriod" startAt="4"/>
            </a:pPr>
            <a:r>
              <a:rPr lang="en-US" i="1" dirty="0"/>
              <a:t>(Alternative: Each county nominates one representative through the Council of Governors, from among County Mental Health Coordinators or other officials</a:t>
            </a:r>
            <a:endParaRPr lang="en-US" dirty="0"/>
          </a:p>
          <a:p>
            <a:endParaRPr lang="en-US" dirty="0"/>
          </a:p>
        </p:txBody>
      </p:sp>
    </p:spTree>
    <p:extLst>
      <p:ext uri="{BB962C8B-B14F-4D97-AF65-F5344CB8AC3E}">
        <p14:creationId xmlns:p14="http://schemas.microsoft.com/office/powerpoint/2010/main" val="22258423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6993" y="2474259"/>
            <a:ext cx="10663519" cy="3656667"/>
          </a:xfrm>
        </p:spPr>
        <p:txBody>
          <a:bodyPr/>
          <a:lstStyle/>
          <a:p>
            <a:pPr algn="just"/>
            <a:r>
              <a:rPr lang="en-US" dirty="0" smtClean="0"/>
              <a:t>The Commissioner for Social Services his nominee appointed by the Minister; </a:t>
            </a:r>
          </a:p>
          <a:p>
            <a:pPr algn="just"/>
            <a:r>
              <a:rPr lang="en-US" dirty="0" smtClean="0"/>
              <a:t>The Director of Education or his nominee appointed by the Minister; </a:t>
            </a:r>
          </a:p>
          <a:p>
            <a:pPr algn="just"/>
            <a:r>
              <a:rPr lang="en-US" dirty="0" smtClean="0"/>
              <a:t>A representative of each of the provinces of Kenya being persons resident in the provinces, appointed by the Minister; </a:t>
            </a:r>
          </a:p>
          <a:p>
            <a:pPr algn="just"/>
            <a:r>
              <a:rPr lang="en-US" dirty="0" smtClean="0"/>
              <a:t>The Deputy Director of Mental Health; </a:t>
            </a:r>
          </a:p>
          <a:p>
            <a:pPr algn="just"/>
            <a:r>
              <a:rPr lang="en-US" dirty="0" smtClean="0"/>
              <a:t>The Chief Nursing Officer.</a:t>
            </a:r>
          </a:p>
          <a:p>
            <a:pPr algn="just">
              <a:buNone/>
            </a:pPr>
            <a:endParaRPr lang="en-US" sz="3200" dirty="0"/>
          </a:p>
        </p:txBody>
      </p:sp>
    </p:spTree>
    <p:extLst>
      <p:ext uri="{BB962C8B-B14F-4D97-AF65-F5344CB8AC3E}">
        <p14:creationId xmlns:p14="http://schemas.microsoft.com/office/powerpoint/2010/main" val="26217229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4330" y="773206"/>
            <a:ext cx="8196470" cy="1627094"/>
          </a:xfrm>
        </p:spPr>
        <p:txBody>
          <a:bodyPr/>
          <a:lstStyle/>
          <a:p>
            <a:pPr algn="ctr"/>
            <a:r>
              <a:rPr lang="en-US" sz="5400" b="1" dirty="0">
                <a:solidFill>
                  <a:srgbClr val="FF0000"/>
                </a:solidFill>
              </a:rPr>
              <a:t>Functions of the Board</a:t>
            </a:r>
          </a:p>
        </p:txBody>
      </p:sp>
      <p:sp>
        <p:nvSpPr>
          <p:cNvPr id="3" name="Content Placeholder 2"/>
          <p:cNvSpPr>
            <a:spLocks noGrp="1"/>
          </p:cNvSpPr>
          <p:nvPr>
            <p:ph idx="1"/>
          </p:nvPr>
        </p:nvSpPr>
        <p:spPr>
          <a:xfrm>
            <a:off x="954741" y="2554941"/>
            <a:ext cx="10394577" cy="3575985"/>
          </a:xfrm>
        </p:spPr>
        <p:txBody>
          <a:bodyPr/>
          <a:lstStyle/>
          <a:p>
            <a:pPr lvl="0" algn="just"/>
            <a:r>
              <a:rPr lang="en-US" dirty="0" smtClean="0"/>
              <a:t>To coordinate mental health activities in Kenya.</a:t>
            </a:r>
          </a:p>
          <a:p>
            <a:pPr lvl="0" algn="just"/>
            <a:r>
              <a:rPr lang="en-US" dirty="0" smtClean="0"/>
              <a:t>To advise the government on the state of </a:t>
            </a:r>
            <a:br>
              <a:rPr lang="en-US" dirty="0" smtClean="0"/>
            </a:br>
            <a:r>
              <a:rPr lang="en-US" dirty="0" smtClean="0"/>
              <a:t>mental health and mental health care facilities.</a:t>
            </a:r>
          </a:p>
          <a:p>
            <a:pPr lvl="0" algn="just"/>
            <a:r>
              <a:rPr lang="en-US" dirty="0" smtClean="0"/>
              <a:t>To inspect mental health care hospitals to ensure that they meet the prescribed standards.</a:t>
            </a:r>
          </a:p>
          <a:p>
            <a:pPr lvl="0" algn="just"/>
            <a:r>
              <a:rPr lang="en-US" dirty="0" smtClean="0"/>
              <a:t>To approve the establishment of mental health care hospitals.</a:t>
            </a:r>
          </a:p>
          <a:p>
            <a:pPr lvl="0" algn="just"/>
            <a:r>
              <a:rPr lang="en-US" dirty="0" smtClean="0"/>
              <a:t>To assist when necessary in the administration of mental health hospitals.</a:t>
            </a:r>
          </a:p>
          <a:p>
            <a:pPr algn="just"/>
            <a:endParaRPr lang="en-US" sz="3200" dirty="0"/>
          </a:p>
        </p:txBody>
      </p:sp>
    </p:spTree>
    <p:extLst>
      <p:ext uri="{BB962C8B-B14F-4D97-AF65-F5344CB8AC3E}">
        <p14:creationId xmlns:p14="http://schemas.microsoft.com/office/powerpoint/2010/main" val="7525531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6653" y="2528047"/>
            <a:ext cx="10697135" cy="3602879"/>
          </a:xfrm>
        </p:spPr>
        <p:txBody>
          <a:bodyPr/>
          <a:lstStyle/>
          <a:p>
            <a:pPr lvl="0" algn="just"/>
            <a:r>
              <a:rPr lang="en-US" dirty="0" smtClean="0"/>
              <a:t>To receive and investigate any matters referred to it by a patient or relative of a patient concerning the treatment of the patient at a mental health hospital and, where necessary, to take or recommend to the minister any remedial action.</a:t>
            </a:r>
          </a:p>
          <a:p>
            <a:pPr lvl="0" algn="just"/>
            <a:r>
              <a:rPr lang="en-US" dirty="0" smtClean="0"/>
              <a:t>To advise the government on the care of the persons suffering from mental sub-normality without mental disorder.</a:t>
            </a:r>
          </a:p>
          <a:p>
            <a:pPr lvl="0" algn="just"/>
            <a:r>
              <a:rPr lang="en-US" dirty="0" smtClean="0"/>
              <a:t>To initiate and organize community or family based </a:t>
            </a:r>
            <a:r>
              <a:rPr lang="en-US" dirty="0" err="1" smtClean="0"/>
              <a:t>programmes</a:t>
            </a:r>
            <a:r>
              <a:rPr lang="en-US" dirty="0" smtClean="0"/>
              <a:t> for the care of persons suffering from mental disorder.</a:t>
            </a:r>
          </a:p>
          <a:p>
            <a:pPr algn="just"/>
            <a:endParaRPr lang="en-US" sz="3200" dirty="0"/>
          </a:p>
        </p:txBody>
      </p:sp>
    </p:spTree>
    <p:extLst>
      <p:ext uri="{BB962C8B-B14F-4D97-AF65-F5344CB8AC3E}">
        <p14:creationId xmlns:p14="http://schemas.microsoft.com/office/powerpoint/2010/main" val="7993948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4330" y="773205"/>
            <a:ext cx="8196470" cy="1640541"/>
          </a:xfrm>
        </p:spPr>
        <p:txBody>
          <a:bodyPr/>
          <a:lstStyle/>
          <a:p>
            <a:pPr algn="ctr"/>
            <a:r>
              <a:rPr lang="en-US" sz="5400" b="1" dirty="0" smtClean="0">
                <a:solidFill>
                  <a:srgbClr val="FF0000"/>
                </a:solidFill>
              </a:rPr>
              <a:t>Objectives</a:t>
            </a:r>
            <a:endParaRPr lang="en-US" sz="5400" b="1" dirty="0">
              <a:solidFill>
                <a:srgbClr val="FF0000"/>
              </a:solidFill>
            </a:endParaRPr>
          </a:p>
        </p:txBody>
      </p:sp>
      <p:sp>
        <p:nvSpPr>
          <p:cNvPr id="3" name="Content Placeholder 2"/>
          <p:cNvSpPr>
            <a:spLocks noGrp="1"/>
          </p:cNvSpPr>
          <p:nvPr>
            <p:ph idx="1"/>
          </p:nvPr>
        </p:nvSpPr>
        <p:spPr>
          <a:xfrm>
            <a:off x="813547" y="2541494"/>
            <a:ext cx="10821861" cy="3673589"/>
          </a:xfrm>
        </p:spPr>
        <p:txBody>
          <a:bodyPr/>
          <a:lstStyle/>
          <a:p>
            <a:pPr algn="just">
              <a:buNone/>
            </a:pPr>
            <a:r>
              <a:rPr lang="en-US" b="1" dirty="0" smtClean="0"/>
              <a:t>By the end of the lesson, the learner should be able to:-</a:t>
            </a:r>
          </a:p>
          <a:p>
            <a:pPr algn="just"/>
            <a:r>
              <a:rPr lang="en-US" dirty="0" smtClean="0"/>
              <a:t>Differentiate among ethics framework and legal framework</a:t>
            </a:r>
          </a:p>
          <a:p>
            <a:pPr algn="just"/>
            <a:r>
              <a:rPr lang="en-US" dirty="0" smtClean="0"/>
              <a:t>Describe ethical and legal issues relevant to psychiatric/mental health nursing.</a:t>
            </a:r>
          </a:p>
          <a:p>
            <a:pPr algn="just"/>
            <a:r>
              <a:rPr lang="en-US" dirty="0" smtClean="0"/>
              <a:t>Describe the mental health act: admission and discharge criteria</a:t>
            </a:r>
          </a:p>
          <a:p>
            <a:pPr algn="just"/>
            <a:endParaRPr lang="en-US" dirty="0"/>
          </a:p>
        </p:txBody>
      </p:sp>
    </p:spTree>
    <p:extLst>
      <p:ext uri="{BB962C8B-B14F-4D97-AF65-F5344CB8AC3E}">
        <p14:creationId xmlns:p14="http://schemas.microsoft.com/office/powerpoint/2010/main" val="1739089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183" y="699247"/>
            <a:ext cx="9740347" cy="1145578"/>
          </a:xfrm>
        </p:spPr>
        <p:txBody>
          <a:bodyPr>
            <a:normAutofit/>
          </a:bodyPr>
          <a:lstStyle/>
          <a:p>
            <a:pPr algn="ctr"/>
            <a:r>
              <a:rPr lang="en-US" sz="2800" b="1" dirty="0">
                <a:solidFill>
                  <a:srgbClr val="FF0000"/>
                </a:solidFill>
              </a:rPr>
              <a:t>Admission and Discharge Criteria</a:t>
            </a:r>
            <a:br>
              <a:rPr lang="en-US" sz="2800" b="1" dirty="0">
                <a:solidFill>
                  <a:srgbClr val="FF0000"/>
                </a:solidFill>
              </a:rPr>
            </a:br>
            <a:r>
              <a:rPr lang="en-US" sz="2800" b="1" dirty="0">
                <a:solidFill>
                  <a:srgbClr val="FF0000"/>
                </a:solidFill>
              </a:rPr>
              <a:t> Voluntary Patients</a:t>
            </a:r>
          </a:p>
        </p:txBody>
      </p:sp>
      <p:sp>
        <p:nvSpPr>
          <p:cNvPr id="3" name="Content Placeholder 2"/>
          <p:cNvSpPr>
            <a:spLocks noGrp="1"/>
          </p:cNvSpPr>
          <p:nvPr>
            <p:ph idx="1"/>
          </p:nvPr>
        </p:nvSpPr>
        <p:spPr>
          <a:xfrm>
            <a:off x="753035" y="2568388"/>
            <a:ext cx="10643347" cy="3718112"/>
          </a:xfrm>
        </p:spPr>
        <p:txBody>
          <a:bodyPr/>
          <a:lstStyle/>
          <a:p>
            <a:pPr algn="just"/>
            <a:r>
              <a:rPr lang="en-US" dirty="0" smtClean="0"/>
              <a:t>Any person who has attained the apparent age of sixteen years, decrees to voluntarily submit themselves to treatment for mental disorder, and who makes to the ‘person in charge’ a written application in duplicate in the form prescribed, may be perceived as a voluntary patient into a mental hospital.</a:t>
            </a:r>
          </a:p>
          <a:p>
            <a:pPr algn="just"/>
            <a:r>
              <a:rPr lang="en-US" dirty="0" smtClean="0"/>
              <a:t>The person fills form </a:t>
            </a:r>
            <a:r>
              <a:rPr lang="en-US" b="1" dirty="0" smtClean="0"/>
              <a:t>MOH 613</a:t>
            </a:r>
            <a:r>
              <a:rPr lang="en-US" dirty="0" smtClean="0"/>
              <a:t>, in duplicate.</a:t>
            </a:r>
          </a:p>
          <a:p>
            <a:pPr algn="just"/>
            <a:endParaRPr lang="en-US" sz="3200" dirty="0"/>
          </a:p>
        </p:txBody>
      </p:sp>
    </p:spTree>
    <p:extLst>
      <p:ext uri="{BB962C8B-B14F-4D97-AF65-F5344CB8AC3E}">
        <p14:creationId xmlns:p14="http://schemas.microsoft.com/office/powerpoint/2010/main" val="31992120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3206" y="2494429"/>
            <a:ext cx="10636623" cy="3636497"/>
          </a:xfrm>
        </p:spPr>
        <p:txBody>
          <a:bodyPr/>
          <a:lstStyle/>
          <a:p>
            <a:pPr algn="just"/>
            <a:r>
              <a:rPr lang="en-US" dirty="0" smtClean="0"/>
              <a:t>Any person who has not attained the apparent age of sixteen years and whose parent or guardian desires to submit them for treatment for mental disorder, may if the guardian or parent makes to the ‘person in charge’ of a mental institution, a written application in duplicate in the prescribed forms, be perceived as a voluntary patient. </a:t>
            </a:r>
          </a:p>
          <a:p>
            <a:pPr algn="just"/>
            <a:r>
              <a:rPr lang="en-US" dirty="0" smtClean="0"/>
              <a:t>In such cases forms </a:t>
            </a:r>
            <a:r>
              <a:rPr lang="en-US" b="1" dirty="0" smtClean="0"/>
              <a:t>MOH 637 </a:t>
            </a:r>
            <a:r>
              <a:rPr lang="en-US" dirty="0" smtClean="0"/>
              <a:t>in duplicate should be filled and signed by the guardian or the parent.</a:t>
            </a:r>
          </a:p>
          <a:p>
            <a:pPr algn="just"/>
            <a:endParaRPr lang="en-US" sz="3200" dirty="0" smtClean="0"/>
          </a:p>
          <a:p>
            <a:pPr algn="just"/>
            <a:endParaRPr lang="en-US" sz="3200" dirty="0"/>
          </a:p>
        </p:txBody>
      </p:sp>
    </p:spTree>
    <p:extLst>
      <p:ext uri="{BB962C8B-B14F-4D97-AF65-F5344CB8AC3E}">
        <p14:creationId xmlns:p14="http://schemas.microsoft.com/office/powerpoint/2010/main" val="3034487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4816" y="995082"/>
            <a:ext cx="8900119" cy="1290918"/>
          </a:xfrm>
        </p:spPr>
        <p:txBody>
          <a:bodyPr>
            <a:noAutofit/>
          </a:bodyPr>
          <a:lstStyle/>
          <a:p>
            <a:pPr algn="ctr"/>
            <a:r>
              <a:rPr lang="en-US" sz="4800" b="1" dirty="0" smtClean="0">
                <a:solidFill>
                  <a:srgbClr val="FF0000"/>
                </a:solidFill>
              </a:rPr>
              <a:t>Involuntary Patients</a:t>
            </a:r>
            <a:r>
              <a:rPr lang="en-US" sz="4800" dirty="0" smtClean="0">
                <a:solidFill>
                  <a:srgbClr val="FF0000"/>
                </a:solidFill>
              </a:rPr>
              <a:t/>
            </a:r>
            <a:br>
              <a:rPr lang="en-US" sz="4800" dirty="0" smtClean="0">
                <a:solidFill>
                  <a:srgbClr val="FF0000"/>
                </a:solidFill>
              </a:rPr>
            </a:br>
            <a:endParaRPr lang="en-US" sz="4800" dirty="0">
              <a:solidFill>
                <a:srgbClr val="FF0000"/>
              </a:solidFill>
            </a:endParaRPr>
          </a:p>
        </p:txBody>
      </p:sp>
      <p:sp>
        <p:nvSpPr>
          <p:cNvPr id="3" name="Content Placeholder 2"/>
          <p:cNvSpPr>
            <a:spLocks noGrp="1"/>
          </p:cNvSpPr>
          <p:nvPr>
            <p:ph idx="1"/>
          </p:nvPr>
        </p:nvSpPr>
        <p:spPr>
          <a:xfrm>
            <a:off x="833718" y="2420471"/>
            <a:ext cx="10670242" cy="3751730"/>
          </a:xfrm>
        </p:spPr>
        <p:txBody>
          <a:bodyPr/>
          <a:lstStyle/>
          <a:p>
            <a:pPr algn="just"/>
            <a:r>
              <a:rPr lang="en-US" dirty="0" smtClean="0"/>
              <a:t>Involuntary patients are those who are incapable of expressing themselves as willing or unwilling to receive treatment. They require the forms </a:t>
            </a:r>
            <a:r>
              <a:rPr lang="en-US" b="1" dirty="0" smtClean="0"/>
              <a:t>MOH 614 </a:t>
            </a:r>
            <a:r>
              <a:rPr lang="en-US" dirty="0" smtClean="0"/>
              <a:t>to be filled in duplicate by the husband, wife or relative of the patient, indicating the reasons why they are applying for admission. </a:t>
            </a:r>
          </a:p>
          <a:p>
            <a:pPr algn="just"/>
            <a:r>
              <a:rPr lang="en-US" dirty="0" smtClean="0"/>
              <a:t>Any person applying on behalf of another person should state the reasons why a relative could not make the application and specify their connection with the patient.</a:t>
            </a:r>
          </a:p>
          <a:p>
            <a:pPr algn="just"/>
            <a:endParaRPr lang="en-US" sz="3200" dirty="0"/>
          </a:p>
        </p:txBody>
      </p:sp>
    </p:spTree>
    <p:extLst>
      <p:ext uri="{BB962C8B-B14F-4D97-AF65-F5344CB8AC3E}">
        <p14:creationId xmlns:p14="http://schemas.microsoft.com/office/powerpoint/2010/main" val="4200482021"/>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6653" y="2534770"/>
            <a:ext cx="10636624" cy="3711389"/>
          </a:xfrm>
        </p:spPr>
        <p:txBody>
          <a:bodyPr/>
          <a:lstStyle/>
          <a:p>
            <a:pPr algn="just"/>
            <a:r>
              <a:rPr lang="en-US" dirty="0" smtClean="0"/>
              <a:t>The patient is admitted for a period of not more than </a:t>
            </a:r>
            <a:r>
              <a:rPr lang="en-US" b="1" dirty="0" smtClean="0"/>
              <a:t>6 months</a:t>
            </a:r>
            <a:r>
              <a:rPr lang="en-US" dirty="0" smtClean="0"/>
              <a:t>. The ‘person in charge’ can prolong this period by six more months provided the total period does not exceed twelve months. An </a:t>
            </a:r>
            <a:r>
              <a:rPr lang="en-US" b="1" dirty="0" smtClean="0"/>
              <a:t>MOH 615 </a:t>
            </a:r>
            <a:r>
              <a:rPr lang="en-US" dirty="0" smtClean="0"/>
              <a:t>form should be filled by the doctor indicating why he thinks that the patient can benefit from the treatment. </a:t>
            </a:r>
          </a:p>
          <a:p>
            <a:pPr algn="just"/>
            <a:r>
              <a:rPr lang="en-US" dirty="0" smtClean="0"/>
              <a:t>Both the MOH 614 and MOH 615 forms must reach the hospital within 14 days of the date they were signed, otherwise they become invalid.</a:t>
            </a:r>
          </a:p>
          <a:p>
            <a:pPr algn="just"/>
            <a:endParaRPr lang="en-US" sz="3200" dirty="0"/>
          </a:p>
        </p:txBody>
      </p:sp>
    </p:spTree>
    <p:extLst>
      <p:ext uri="{BB962C8B-B14F-4D97-AF65-F5344CB8AC3E}">
        <p14:creationId xmlns:p14="http://schemas.microsoft.com/office/powerpoint/2010/main" val="717108270"/>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3128" y="1230406"/>
            <a:ext cx="8483352" cy="1149721"/>
          </a:xfrm>
        </p:spPr>
        <p:txBody>
          <a:bodyPr>
            <a:noAutofit/>
          </a:bodyPr>
          <a:lstStyle/>
          <a:p>
            <a:pPr algn="ctr"/>
            <a:r>
              <a:rPr lang="en-US" sz="4400" b="1" dirty="0" smtClean="0">
                <a:solidFill>
                  <a:srgbClr val="FF0000"/>
                </a:solidFill>
              </a:rPr>
              <a:t>Emergency/Forensic/Criminal patients</a:t>
            </a:r>
            <a:br>
              <a:rPr lang="en-US" sz="4400" b="1" dirty="0" smtClean="0">
                <a:solidFill>
                  <a:srgbClr val="FF0000"/>
                </a:solidFill>
              </a:rPr>
            </a:br>
            <a:endParaRPr lang="en-US" sz="4400" b="1" dirty="0">
              <a:solidFill>
                <a:srgbClr val="FF0000"/>
              </a:solidFill>
            </a:endParaRPr>
          </a:p>
        </p:txBody>
      </p:sp>
      <p:sp>
        <p:nvSpPr>
          <p:cNvPr id="3" name="Content Placeholder 2"/>
          <p:cNvSpPr>
            <a:spLocks noGrp="1"/>
          </p:cNvSpPr>
          <p:nvPr>
            <p:ph idx="1"/>
          </p:nvPr>
        </p:nvSpPr>
        <p:spPr>
          <a:xfrm>
            <a:off x="786653" y="2380128"/>
            <a:ext cx="10697135" cy="3785175"/>
          </a:xfrm>
        </p:spPr>
        <p:txBody>
          <a:bodyPr/>
          <a:lstStyle/>
          <a:p>
            <a:pPr algn="just"/>
            <a:r>
              <a:rPr lang="en-US" dirty="0" smtClean="0"/>
              <a:t>A police officer, chief or assistant chief can arrest any person who is found to be dangerous to themself or others, and take them to a mental hospital for treatment within 24 hours. </a:t>
            </a:r>
          </a:p>
          <a:p>
            <a:pPr algn="just"/>
            <a:r>
              <a:rPr lang="en-US" dirty="0" smtClean="0"/>
              <a:t>The patient should be reviewed after 72 hours and can be discharged if found to be of sound mind. If found to be of unsound mind, the patient may be admitted for treatment as an involuntary patient. </a:t>
            </a:r>
          </a:p>
          <a:p>
            <a:pPr algn="just"/>
            <a:r>
              <a:rPr lang="en-US" dirty="0" smtClean="0"/>
              <a:t>Form </a:t>
            </a:r>
            <a:r>
              <a:rPr lang="en-US" b="1" dirty="0" smtClean="0"/>
              <a:t>MOH 638 </a:t>
            </a:r>
            <a:r>
              <a:rPr lang="en-US" dirty="0" smtClean="0"/>
              <a:t>must be filled by the police officer or an administrative officer.</a:t>
            </a:r>
          </a:p>
          <a:p>
            <a:pPr algn="just"/>
            <a:endParaRPr lang="en-US" dirty="0" smtClean="0"/>
          </a:p>
          <a:p>
            <a:pPr marL="0" indent="0" algn="just">
              <a:buNone/>
            </a:pPr>
            <a:endParaRPr lang="en-US" dirty="0"/>
          </a:p>
        </p:txBody>
      </p:sp>
    </p:spTree>
    <p:extLst>
      <p:ext uri="{BB962C8B-B14F-4D97-AF65-F5344CB8AC3E}">
        <p14:creationId xmlns:p14="http://schemas.microsoft.com/office/powerpoint/2010/main" val="3192734789"/>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5061" y="800100"/>
            <a:ext cx="8233387" cy="1546412"/>
          </a:xfrm>
        </p:spPr>
        <p:txBody>
          <a:bodyPr>
            <a:noAutofit/>
          </a:bodyPr>
          <a:lstStyle/>
          <a:p>
            <a:pPr algn="ctr"/>
            <a:r>
              <a:rPr lang="en-US" sz="4400" b="1" dirty="0" smtClean="0">
                <a:solidFill>
                  <a:srgbClr val="FF0000"/>
                </a:solidFill>
              </a:rPr>
              <a:t>Members of the Armed Forces</a:t>
            </a:r>
            <a:br>
              <a:rPr lang="en-US" sz="4400" b="1" dirty="0" smtClean="0">
                <a:solidFill>
                  <a:srgbClr val="FF0000"/>
                </a:solidFill>
              </a:rPr>
            </a:br>
            <a:endParaRPr lang="en-US" sz="4400" b="1" dirty="0">
              <a:solidFill>
                <a:srgbClr val="FF0000"/>
              </a:solidFill>
            </a:endParaRPr>
          </a:p>
        </p:txBody>
      </p:sp>
      <p:sp>
        <p:nvSpPr>
          <p:cNvPr id="3" name="Content Placeholder 2"/>
          <p:cNvSpPr>
            <a:spLocks noGrp="1"/>
          </p:cNvSpPr>
          <p:nvPr>
            <p:ph idx="1"/>
          </p:nvPr>
        </p:nvSpPr>
        <p:spPr>
          <a:xfrm>
            <a:off x="746312" y="2514600"/>
            <a:ext cx="10670241" cy="3106271"/>
          </a:xfrm>
        </p:spPr>
        <p:txBody>
          <a:bodyPr/>
          <a:lstStyle/>
          <a:p>
            <a:pPr algn="just"/>
            <a:r>
              <a:rPr lang="en-US" dirty="0" smtClean="0"/>
              <a:t>Any member of the armed forces may be admitted into a mental hospital for observation, if a medical officer of the armed forces, by letter addressed to the ‘person in charge’, certifies that:</a:t>
            </a:r>
          </a:p>
          <a:p>
            <a:pPr lvl="1" algn="just"/>
            <a:r>
              <a:rPr lang="en-US" sz="2400" dirty="0">
                <a:latin typeface="Times New Roman" panose="02020603050405020304" pitchFamily="18" charset="0"/>
                <a:cs typeface="Times New Roman" panose="02020603050405020304" pitchFamily="18" charset="0"/>
              </a:rPr>
              <a:t>The member of the armed forces has been examined within a period of 48 hours before issuing the letter</a:t>
            </a:r>
          </a:p>
          <a:p>
            <a:pPr lvl="1" algn="just"/>
            <a:r>
              <a:rPr lang="en-US" sz="2400" dirty="0">
                <a:latin typeface="Times New Roman" panose="02020603050405020304" pitchFamily="18" charset="0"/>
                <a:cs typeface="Times New Roman" panose="02020603050405020304" pitchFamily="18" charset="0"/>
              </a:rPr>
              <a:t>For reasons recorded in the letter, the member of the armed forces is a proper person to be admitted to a mental hospital for observation and treatment</a:t>
            </a:r>
          </a:p>
          <a:p>
            <a:pPr algn="just"/>
            <a:endParaRPr lang="en-US" sz="3200" dirty="0"/>
          </a:p>
        </p:txBody>
      </p:sp>
    </p:spTree>
    <p:extLst>
      <p:ext uri="{BB962C8B-B14F-4D97-AF65-F5344CB8AC3E}">
        <p14:creationId xmlns:p14="http://schemas.microsoft.com/office/powerpoint/2010/main" val="3580406802"/>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0272" y="2440640"/>
            <a:ext cx="10596282" cy="3751731"/>
          </a:xfrm>
        </p:spPr>
        <p:txBody>
          <a:bodyPr>
            <a:normAutofit/>
          </a:bodyPr>
          <a:lstStyle/>
          <a:p>
            <a:pPr algn="just"/>
            <a:r>
              <a:rPr lang="en-US" dirty="0"/>
              <a:t>A member of the armed forces may be admitted under section 17 for an initial period of 28 days from the date of admission, that period may be extended if, at or before the end of 28 days, two medical practitioners, one of whom shall be a psychiatrist, recommend the extension after re-examining the patient.</a:t>
            </a:r>
          </a:p>
          <a:p>
            <a:pPr algn="just"/>
            <a:r>
              <a:rPr lang="en-US" dirty="0"/>
              <a:t>The said patient can be discharged if two medical practitioners, one of whom is a psychiatrist, by a letter addressed to the ‘person in charge’, certifying that they have examined the member of the armed forces within a period of 72 hours before issuing the letter.</a:t>
            </a:r>
          </a:p>
        </p:txBody>
      </p:sp>
    </p:spTree>
    <p:extLst>
      <p:ext uri="{BB962C8B-B14F-4D97-AF65-F5344CB8AC3E}">
        <p14:creationId xmlns:p14="http://schemas.microsoft.com/office/powerpoint/2010/main" val="3550745013"/>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8565" y="2400300"/>
            <a:ext cx="10952629" cy="3839135"/>
          </a:xfrm>
        </p:spPr>
        <p:txBody>
          <a:bodyPr/>
          <a:lstStyle/>
          <a:p>
            <a:pPr algn="just"/>
            <a:r>
              <a:rPr lang="en-US" dirty="0" smtClean="0"/>
              <a:t>Where any member of the armed forces suffers from mental illness while away from his armed forces unit and is under any circumstance, admitted into a mental hospital, the ‘person in charge’ shall inform the nearest armed forces unit directly, or through an administrative officer or gazetted police officer.</a:t>
            </a:r>
          </a:p>
          <a:p>
            <a:pPr algn="just"/>
            <a:r>
              <a:rPr lang="en-US" dirty="0" smtClean="0"/>
              <a:t>If a member of the armed forces is admitted to a mental hospital they cease to be a member of the armed forces, the ‘person in charge’ shall be informed of that fact and the patient shall be declared an involuntary patient with effect from the date the information is received.</a:t>
            </a:r>
          </a:p>
          <a:p>
            <a:pPr algn="just">
              <a:buNone/>
            </a:pPr>
            <a:r>
              <a:rPr lang="en-US" dirty="0" smtClean="0"/>
              <a:t> </a:t>
            </a:r>
          </a:p>
          <a:p>
            <a:pPr algn="just">
              <a:buNone/>
            </a:pPr>
            <a:endParaRPr lang="en-US" dirty="0"/>
          </a:p>
        </p:txBody>
      </p:sp>
    </p:spTree>
    <p:extLst>
      <p:ext uri="{BB962C8B-B14F-4D97-AF65-F5344CB8AC3E}">
        <p14:creationId xmlns:p14="http://schemas.microsoft.com/office/powerpoint/2010/main" val="2246854239"/>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4574" y="1210235"/>
            <a:ext cx="8464826" cy="833718"/>
          </a:xfrm>
        </p:spPr>
        <p:txBody>
          <a:bodyPr>
            <a:noAutofit/>
          </a:bodyPr>
          <a:lstStyle/>
          <a:p>
            <a:pPr algn="ctr"/>
            <a:r>
              <a:rPr lang="en-US" sz="4400" b="1" dirty="0" smtClean="0">
                <a:solidFill>
                  <a:srgbClr val="FF0000"/>
                </a:solidFill>
              </a:rPr>
              <a:t>Admission of a Foreigner</a:t>
            </a:r>
            <a:r>
              <a:rPr lang="en-US" sz="4400" dirty="0" smtClean="0">
                <a:solidFill>
                  <a:srgbClr val="FF0000"/>
                </a:solidFill>
              </a:rPr>
              <a:t/>
            </a:r>
            <a:br>
              <a:rPr lang="en-US" sz="4400" dirty="0" smtClean="0">
                <a:solidFill>
                  <a:srgbClr val="FF0000"/>
                </a:solidFill>
              </a:rPr>
            </a:br>
            <a:endParaRPr lang="en-US" sz="4400" dirty="0">
              <a:solidFill>
                <a:srgbClr val="FF0000"/>
              </a:solidFill>
            </a:endParaRPr>
          </a:p>
        </p:txBody>
      </p:sp>
      <p:sp>
        <p:nvSpPr>
          <p:cNvPr id="3" name="Content Placeholder 2"/>
          <p:cNvSpPr>
            <a:spLocks noGrp="1"/>
          </p:cNvSpPr>
          <p:nvPr>
            <p:ph idx="1"/>
          </p:nvPr>
        </p:nvSpPr>
        <p:spPr>
          <a:xfrm>
            <a:off x="759759" y="2480982"/>
            <a:ext cx="10502153" cy="3657600"/>
          </a:xfrm>
        </p:spPr>
        <p:txBody>
          <a:bodyPr/>
          <a:lstStyle/>
          <a:p>
            <a:pPr algn="just"/>
            <a:r>
              <a:rPr lang="en-US" dirty="0" smtClean="0"/>
              <a:t>According to this section of the act:</a:t>
            </a:r>
          </a:p>
          <a:p>
            <a:pPr lvl="1" algn="just"/>
            <a:r>
              <a:rPr lang="en-US" sz="2400" dirty="0"/>
              <a:t>No person suffering from mental disorder shall be admitted into a mental hospital in Kenya from any state outside Kenya except under the conditions stipulated in this part.</a:t>
            </a:r>
          </a:p>
          <a:p>
            <a:pPr lvl="0" algn="just"/>
            <a:r>
              <a:rPr lang="en-US" dirty="0" smtClean="0"/>
              <a:t>This part will not apply to individuals ordinarily resident in Kenya.</a:t>
            </a:r>
          </a:p>
          <a:p>
            <a:pPr algn="just"/>
            <a:endParaRPr lang="en-US" sz="3200" dirty="0"/>
          </a:p>
        </p:txBody>
      </p:sp>
    </p:spTree>
    <p:extLst>
      <p:ext uri="{BB962C8B-B14F-4D97-AF65-F5344CB8AC3E}">
        <p14:creationId xmlns:p14="http://schemas.microsoft.com/office/powerpoint/2010/main" val="3978681300"/>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9076" y="2460812"/>
            <a:ext cx="10851778" cy="3635188"/>
          </a:xfrm>
        </p:spPr>
        <p:txBody>
          <a:bodyPr>
            <a:normAutofit/>
          </a:bodyPr>
          <a:lstStyle/>
          <a:p>
            <a:pPr lvl="0" algn="just"/>
            <a:r>
              <a:rPr lang="en-US" dirty="0" smtClean="0"/>
              <a:t>Where it is necessary to admit a person suffering from mental disorder from any foreign country into any mental hospital in Kenya for observation, the government or other relevant authority in that country shall apply in writing to the mental health board to approve the admission </a:t>
            </a:r>
          </a:p>
          <a:p>
            <a:pPr lvl="0" algn="just"/>
            <a:r>
              <a:rPr lang="en-US" dirty="0" smtClean="0"/>
              <a:t>No mental hospital shall receive a person suffering mental disorders from a foreign country without the board’s written approval.</a:t>
            </a:r>
          </a:p>
        </p:txBody>
      </p:sp>
    </p:spTree>
    <p:extLst>
      <p:ext uri="{BB962C8B-B14F-4D97-AF65-F5344CB8AC3E}">
        <p14:creationId xmlns:p14="http://schemas.microsoft.com/office/powerpoint/2010/main" val="252072695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112" y="833718"/>
            <a:ext cx="10964709" cy="1277470"/>
          </a:xfrm>
        </p:spPr>
        <p:txBody>
          <a:bodyPr>
            <a:normAutofit/>
          </a:bodyPr>
          <a:lstStyle/>
          <a:p>
            <a:pPr algn="ctr"/>
            <a:r>
              <a:rPr lang="en-US" sz="5400" b="1" dirty="0" smtClean="0">
                <a:solidFill>
                  <a:srgbClr val="FF0000"/>
                </a:solidFill>
              </a:rPr>
              <a:t>Definition of Terms</a:t>
            </a:r>
            <a:endParaRPr lang="en-US" sz="5400" b="1" dirty="0">
              <a:solidFill>
                <a:srgbClr val="FF0000"/>
              </a:solidFill>
            </a:endParaRPr>
          </a:p>
        </p:txBody>
      </p:sp>
      <p:sp>
        <p:nvSpPr>
          <p:cNvPr id="3" name="Content Placeholder 2"/>
          <p:cNvSpPr>
            <a:spLocks noGrp="1"/>
          </p:cNvSpPr>
          <p:nvPr>
            <p:ph idx="1"/>
          </p:nvPr>
        </p:nvSpPr>
        <p:spPr>
          <a:xfrm>
            <a:off x="880782" y="2460812"/>
            <a:ext cx="10623178" cy="3670114"/>
          </a:xfrm>
        </p:spPr>
        <p:txBody>
          <a:bodyPr/>
          <a:lstStyle/>
          <a:p>
            <a:pPr algn="just"/>
            <a:r>
              <a:rPr lang="en-US" dirty="0"/>
              <a:t>The legal framework ensures protection, fair treatment, and rights of persons with mental illness, including those involved in the criminal justice system</a:t>
            </a:r>
            <a:r>
              <a:rPr lang="en-US" dirty="0" smtClean="0"/>
              <a:t>.</a:t>
            </a:r>
          </a:p>
          <a:p>
            <a:pPr algn="just"/>
            <a:r>
              <a:rPr lang="en-US" dirty="0" smtClean="0"/>
              <a:t>The </a:t>
            </a:r>
            <a:r>
              <a:rPr lang="en-US" dirty="0"/>
              <a:t>ethical framework guides healthcare professionals in providing respectful, fair, and safe care while maintaining confidentiality and informed </a:t>
            </a:r>
            <a:r>
              <a:rPr lang="en-US" dirty="0" smtClean="0"/>
              <a:t>consent.</a:t>
            </a:r>
          </a:p>
          <a:p>
            <a:pPr algn="just"/>
            <a:r>
              <a:rPr lang="en-US" dirty="0" smtClean="0"/>
              <a:t>Both </a:t>
            </a:r>
            <a:r>
              <a:rPr lang="en-US" dirty="0"/>
              <a:t>frameworks work together to protect patients and ensure quality mental health care.</a:t>
            </a:r>
            <a:endParaRPr lang="en-US" sz="2800" dirty="0"/>
          </a:p>
        </p:txBody>
      </p:sp>
    </p:spTree>
    <p:extLst>
      <p:ext uri="{BB962C8B-B14F-4D97-AF65-F5344CB8AC3E}">
        <p14:creationId xmlns:p14="http://schemas.microsoft.com/office/powerpoint/2010/main" val="35834240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2694" y="2474258"/>
            <a:ext cx="10811435" cy="3835061"/>
          </a:xfrm>
        </p:spPr>
        <p:txBody>
          <a:bodyPr>
            <a:normAutofit/>
          </a:bodyPr>
          <a:lstStyle/>
          <a:p>
            <a:pPr lvl="0" algn="just"/>
            <a:r>
              <a:rPr lang="en-US" dirty="0"/>
              <a:t>The application for the board’s approval shall indicate that the person whom it relates to has been legally detained in the foreign country for a period not exceeding </a:t>
            </a:r>
            <a:r>
              <a:rPr lang="en-US" b="1" dirty="0"/>
              <a:t>two months </a:t>
            </a:r>
            <a:r>
              <a:rPr lang="en-US" dirty="0"/>
              <a:t>under the law in that country, relating to the detention and treatment of persons suffering from mental disorder, and their admission into mental hospital in Kenya has been found necessary.</a:t>
            </a:r>
          </a:p>
          <a:p>
            <a:pPr lvl="0" algn="just"/>
            <a:r>
              <a:rPr lang="en-US" dirty="0"/>
              <a:t>No person shall be admitted under this section unless they are accompanied by a warrant or other documents together with the board’s approval.</a:t>
            </a:r>
          </a:p>
          <a:p>
            <a:pPr algn="just"/>
            <a:endParaRPr lang="en-US" sz="3200" dirty="0"/>
          </a:p>
        </p:txBody>
      </p:sp>
    </p:spTree>
    <p:extLst>
      <p:ext uri="{BB962C8B-B14F-4D97-AF65-F5344CB8AC3E}">
        <p14:creationId xmlns:p14="http://schemas.microsoft.com/office/powerpoint/2010/main" val="1629006999"/>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7409" y="840440"/>
            <a:ext cx="9881119" cy="1640541"/>
          </a:xfrm>
        </p:spPr>
        <p:txBody>
          <a:bodyPr>
            <a:noAutofit/>
          </a:bodyPr>
          <a:lstStyle/>
          <a:p>
            <a:pPr algn="ctr"/>
            <a:r>
              <a:rPr lang="en-US" sz="4800" b="1" dirty="0" smtClean="0">
                <a:solidFill>
                  <a:srgbClr val="FF0000"/>
                </a:solidFill>
              </a:rPr>
              <a:t>Discharge and Transfer of Patients </a:t>
            </a:r>
            <a:br>
              <a:rPr lang="en-US" sz="4800" b="1" dirty="0" smtClean="0">
                <a:solidFill>
                  <a:srgbClr val="FF0000"/>
                </a:solidFill>
              </a:rPr>
            </a:br>
            <a:endParaRPr lang="en-US" sz="4800" b="1" dirty="0">
              <a:solidFill>
                <a:srgbClr val="FF0000"/>
              </a:solidFill>
            </a:endParaRPr>
          </a:p>
        </p:txBody>
      </p:sp>
      <p:sp>
        <p:nvSpPr>
          <p:cNvPr id="3" name="Content Placeholder 2"/>
          <p:cNvSpPr>
            <a:spLocks noGrp="1"/>
          </p:cNvSpPr>
          <p:nvPr>
            <p:ph idx="1"/>
          </p:nvPr>
        </p:nvSpPr>
        <p:spPr>
          <a:xfrm>
            <a:off x="813547" y="2608729"/>
            <a:ext cx="10683688" cy="3874628"/>
          </a:xfrm>
        </p:spPr>
        <p:txBody>
          <a:bodyPr/>
          <a:lstStyle/>
          <a:p>
            <a:pPr algn="just"/>
            <a:r>
              <a:rPr lang="en-US" dirty="0"/>
              <a:t>The ‘person in charge’ of a mental hospital may, by order in writing, and upon the recommendation of the medical practitioner in charge of any person’s treatment in the mental hospital, recommend discharge and that person shall thereupon be discharged as having recovered from mental disorder, provided that:</a:t>
            </a:r>
          </a:p>
          <a:p>
            <a:pPr lvl="1" algn="just"/>
            <a:r>
              <a:rPr lang="en-US" sz="2400" dirty="0" smtClean="0"/>
              <a:t>An order shall not be made under this section for a person who is detained under criminal procedure Cap 75.</a:t>
            </a:r>
          </a:p>
          <a:p>
            <a:pPr lvl="1" algn="just"/>
            <a:r>
              <a:rPr lang="en-US" sz="2400" dirty="0" smtClean="0"/>
              <a:t>This section shall not prejudice the board’s powers under section 15 M.H.A.</a:t>
            </a:r>
          </a:p>
          <a:p>
            <a:pPr lvl="1" algn="just"/>
            <a:endParaRPr lang="en-US" sz="2800" dirty="0" smtClean="0"/>
          </a:p>
          <a:p>
            <a:pPr lvl="1" algn="just"/>
            <a:endParaRPr lang="en-US" sz="2800" dirty="0"/>
          </a:p>
        </p:txBody>
      </p:sp>
    </p:spTree>
    <p:extLst>
      <p:ext uri="{BB962C8B-B14F-4D97-AF65-F5344CB8AC3E}">
        <p14:creationId xmlns:p14="http://schemas.microsoft.com/office/powerpoint/2010/main" val="3207516094"/>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2296" y="652181"/>
            <a:ext cx="9190248" cy="1761565"/>
          </a:xfrm>
        </p:spPr>
        <p:txBody>
          <a:bodyPr>
            <a:noAutofit/>
          </a:bodyPr>
          <a:lstStyle/>
          <a:p>
            <a:pPr algn="ctr"/>
            <a:r>
              <a:rPr lang="en-US" sz="4400" b="1" dirty="0" smtClean="0">
                <a:solidFill>
                  <a:srgbClr val="FF0000"/>
                </a:solidFill>
              </a:rPr>
              <a:t>Order for delivery of patient into care of relative or friend.</a:t>
            </a:r>
            <a:r>
              <a:rPr lang="en-US" sz="4400" dirty="0" smtClean="0">
                <a:solidFill>
                  <a:srgbClr val="FF0000"/>
                </a:solidFill>
              </a:rPr>
              <a:t/>
            </a:r>
            <a:br>
              <a:rPr lang="en-US" sz="4400" dirty="0" smtClean="0">
                <a:solidFill>
                  <a:srgbClr val="FF0000"/>
                </a:solidFill>
              </a:rPr>
            </a:br>
            <a:endParaRPr lang="en-US" sz="4400" dirty="0">
              <a:solidFill>
                <a:srgbClr val="FF0000"/>
              </a:solidFill>
            </a:endParaRPr>
          </a:p>
        </p:txBody>
      </p:sp>
      <p:sp>
        <p:nvSpPr>
          <p:cNvPr id="3" name="Content Placeholder 2"/>
          <p:cNvSpPr>
            <a:spLocks noGrp="1"/>
          </p:cNvSpPr>
          <p:nvPr>
            <p:ph idx="1"/>
          </p:nvPr>
        </p:nvSpPr>
        <p:spPr>
          <a:xfrm>
            <a:off x="847166" y="2413747"/>
            <a:ext cx="10717306" cy="3758453"/>
          </a:xfrm>
        </p:spPr>
        <p:txBody>
          <a:bodyPr>
            <a:normAutofit/>
          </a:bodyPr>
          <a:lstStyle/>
          <a:p>
            <a:pPr lvl="0" algn="just"/>
            <a:r>
              <a:rPr lang="en-US" dirty="0"/>
              <a:t>If any relative or friend of a person admitted into any mental hospital under this act desires to take the person into their custody and care, they may apply to the ‘person in charge’ who may order that the person be delivered into the custody and care of the relative or friend upon such terms and conditions to be complied with by the relative or friend.</a:t>
            </a:r>
          </a:p>
          <a:p>
            <a:pPr lvl="0" algn="just"/>
            <a:r>
              <a:rPr lang="en-US" dirty="0"/>
              <a:t>The person in charge shall consult with the medical practitioner in charge of the person’s Rx in the mental hospital and the board on the relevant district mental health council, which is performing the board’s functions.</a:t>
            </a:r>
          </a:p>
        </p:txBody>
      </p:sp>
    </p:spTree>
    <p:extLst>
      <p:ext uri="{BB962C8B-B14F-4D97-AF65-F5344CB8AC3E}">
        <p14:creationId xmlns:p14="http://schemas.microsoft.com/office/powerpoint/2010/main" val="3875887554"/>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5548" y="611841"/>
            <a:ext cx="9176996" cy="1808629"/>
          </a:xfrm>
        </p:spPr>
        <p:txBody>
          <a:bodyPr>
            <a:normAutofit/>
          </a:bodyPr>
          <a:lstStyle/>
          <a:p>
            <a:pPr algn="ctr"/>
            <a:r>
              <a:rPr lang="en-US" sz="4800" b="1" dirty="0" smtClean="0">
                <a:solidFill>
                  <a:srgbClr val="FF0000"/>
                </a:solidFill>
              </a:rPr>
              <a:t>Offences under MHA</a:t>
            </a:r>
            <a:r>
              <a:rPr lang="en-US" sz="4800" dirty="0" smtClean="0">
                <a:solidFill>
                  <a:srgbClr val="FF0000"/>
                </a:solidFill>
              </a:rPr>
              <a:t> </a:t>
            </a:r>
            <a:endParaRPr lang="en-US" sz="4800" dirty="0">
              <a:solidFill>
                <a:srgbClr val="FF0000"/>
              </a:solidFill>
            </a:endParaRPr>
          </a:p>
        </p:txBody>
      </p:sp>
      <p:sp>
        <p:nvSpPr>
          <p:cNvPr id="3" name="Content Placeholder 2"/>
          <p:cNvSpPr>
            <a:spLocks noGrp="1"/>
          </p:cNvSpPr>
          <p:nvPr>
            <p:ph idx="1"/>
          </p:nvPr>
        </p:nvSpPr>
        <p:spPr>
          <a:xfrm>
            <a:off x="860612" y="2494428"/>
            <a:ext cx="10596282" cy="4573915"/>
          </a:xfrm>
        </p:spPr>
        <p:txBody>
          <a:bodyPr>
            <a:normAutofit/>
          </a:bodyPr>
          <a:lstStyle/>
          <a:p>
            <a:pPr algn="just"/>
            <a:r>
              <a:rPr lang="en-US" dirty="0"/>
              <a:t>It is an offence for a person other than medical practitioner to sign certificates.</a:t>
            </a:r>
          </a:p>
          <a:p>
            <a:pPr algn="just"/>
            <a:r>
              <a:rPr lang="en-US" dirty="0"/>
              <a:t>Any medical practitioner who knowingly, willfully or recklessly certifies anything in a certificate made under this act, which they know to be untrue, shall be guilty of an offence.</a:t>
            </a:r>
          </a:p>
          <a:p>
            <a:pPr algn="just"/>
            <a:r>
              <a:rPr lang="en-US" dirty="0"/>
              <a:t>It is an offence for any person to assist the escape of any person suffering from mental disorder being conveyed to or from, or while under care and treatment in a mental hospital. It is also an offence to harbour any person suffering from mental disorder that they know have escaped from a mental hospital.</a:t>
            </a:r>
          </a:p>
        </p:txBody>
      </p:sp>
    </p:spTree>
    <p:extLst>
      <p:ext uri="{BB962C8B-B14F-4D97-AF65-F5344CB8AC3E}">
        <p14:creationId xmlns:p14="http://schemas.microsoft.com/office/powerpoint/2010/main" val="1120009663"/>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6481" y="2487706"/>
            <a:ext cx="10744201" cy="3731560"/>
          </a:xfrm>
        </p:spPr>
        <p:txBody>
          <a:bodyPr>
            <a:normAutofit/>
          </a:bodyPr>
          <a:lstStyle/>
          <a:p>
            <a:pPr algn="just"/>
            <a:r>
              <a:rPr lang="en-US" dirty="0"/>
              <a:t>It is an offence for any person in charge of or any person employed at a mental hospital to unlawfully permit a patient to leave such a hospital.</a:t>
            </a:r>
            <a:r>
              <a:rPr lang="en-US" b="1" dirty="0"/>
              <a:t> </a:t>
            </a:r>
            <a:endParaRPr lang="en-US" dirty="0"/>
          </a:p>
          <a:p>
            <a:pPr algn="just"/>
            <a:r>
              <a:rPr lang="en-US" dirty="0"/>
              <a:t>Any person in charge of, or any person employed at a mental hospital that strikes, ill-treats, abuses or willfully neglects any patient in the mental hospital, shall be guilty of an offence.</a:t>
            </a:r>
          </a:p>
          <a:p>
            <a:pPr algn="just"/>
            <a:r>
              <a:rPr lang="en-US" dirty="0"/>
              <a:t>General Penalty: Any person who is guilty of an offence under this act, or who contravenes any of the provisions of this act or any regulations made under this act, shall where no other penalty is provided, be liable on conviction to a fine not exceeding Ksh 10,000. or to imprisonment not exceeding twelve months or both</a:t>
            </a:r>
          </a:p>
        </p:txBody>
      </p:sp>
    </p:spTree>
    <p:extLst>
      <p:ext uri="{BB962C8B-B14F-4D97-AF65-F5344CB8AC3E}">
        <p14:creationId xmlns:p14="http://schemas.microsoft.com/office/powerpoint/2010/main" val="1398985241"/>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 </a:t>
            </a:r>
            <a:r>
              <a:rPr lang="en-US" dirty="0">
                <a:solidFill>
                  <a:srgbClr val="FF0000"/>
                </a:solidFill>
              </a:rPr>
              <a:t>Legal and ethical frameworks: The Kenya Mental Health Act (Cap 24), The Kenya Criminal Procedure Code (Cap 75 section 162-163), Prisons Act Sec 38, patient's Bill of Rights,  ethics in mental health and psychiatry</a:t>
            </a:r>
          </a:p>
        </p:txBody>
      </p:sp>
    </p:spTree>
    <p:extLst>
      <p:ext uri="{BB962C8B-B14F-4D97-AF65-F5344CB8AC3E}">
        <p14:creationId xmlns:p14="http://schemas.microsoft.com/office/powerpoint/2010/main" val="3966786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4077809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107857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altLang="en-US" b="1" dirty="0" smtClean="0">
                <a:solidFill>
                  <a:srgbClr val="FF0000"/>
                </a:solidFill>
              </a:rPr>
              <a:t>Objectives </a:t>
            </a:r>
          </a:p>
        </p:txBody>
      </p:sp>
      <p:sp>
        <p:nvSpPr>
          <p:cNvPr id="55299" name="Content Placeholder 2"/>
          <p:cNvSpPr>
            <a:spLocks noGrp="1"/>
          </p:cNvSpPr>
          <p:nvPr>
            <p:ph idx="1"/>
          </p:nvPr>
        </p:nvSpPr>
        <p:spPr/>
        <p:txBody>
          <a:bodyPr/>
          <a:lstStyle/>
          <a:p>
            <a:pPr marL="514350" indent="-514350">
              <a:lnSpc>
                <a:spcPct val="150000"/>
              </a:lnSpc>
              <a:buFont typeface="Arial" panose="020B0604020202020204" pitchFamily="34" charset="0"/>
              <a:buAutoNum type="arabicPeriod"/>
            </a:pPr>
            <a:r>
              <a:rPr lang="en-US" altLang="en-US" sz="2400" dirty="0" smtClean="0">
                <a:latin typeface="Times New Roman" panose="02020603050405020304" pitchFamily="18" charset="0"/>
                <a:cs typeface="Times New Roman" panose="02020603050405020304" pitchFamily="18" charset="0"/>
              </a:rPr>
              <a:t>Psychiatric history taking</a:t>
            </a:r>
          </a:p>
          <a:p>
            <a:pPr marL="514350" indent="-514350">
              <a:lnSpc>
                <a:spcPct val="150000"/>
              </a:lnSpc>
              <a:buFont typeface="Arial" panose="020B0604020202020204" pitchFamily="34" charset="0"/>
              <a:buAutoNum type="arabicPeriod"/>
            </a:pPr>
            <a:r>
              <a:rPr lang="en-US" altLang="en-US" sz="2400" dirty="0" smtClean="0">
                <a:latin typeface="Times New Roman" panose="02020603050405020304" pitchFamily="18" charset="0"/>
                <a:cs typeface="Times New Roman" panose="02020603050405020304" pitchFamily="18" charset="0"/>
              </a:rPr>
              <a:t>Mental status assessment/examination/evaluation</a:t>
            </a:r>
          </a:p>
          <a:p>
            <a:pPr marL="514350" indent="-514350">
              <a:lnSpc>
                <a:spcPct val="150000"/>
              </a:lnSpc>
              <a:buFont typeface="Arial" panose="020B0604020202020204" pitchFamily="34" charset="0"/>
              <a:buAutoNum type="arabicPeriod"/>
            </a:pPr>
            <a:r>
              <a:rPr lang="en-US" altLang="en-US" sz="2400" dirty="0" smtClean="0">
                <a:latin typeface="Times New Roman" panose="02020603050405020304" pitchFamily="18" charset="0"/>
                <a:cs typeface="Times New Roman" panose="02020603050405020304" pitchFamily="18" charset="0"/>
              </a:rPr>
              <a:t>Physical examination(head to toe)</a:t>
            </a:r>
          </a:p>
          <a:p>
            <a:pPr marL="514350" indent="-514350">
              <a:lnSpc>
                <a:spcPct val="150000"/>
              </a:lnSpc>
              <a:buFont typeface="Arial" panose="020B0604020202020204" pitchFamily="34" charset="0"/>
              <a:buAutoNum type="arabicPeriod"/>
            </a:pPr>
            <a:r>
              <a:rPr lang="en-US" altLang="en-US" sz="2400" dirty="0" smtClean="0">
                <a:latin typeface="Times New Roman" panose="02020603050405020304" pitchFamily="18" charset="0"/>
                <a:cs typeface="Times New Roman" panose="02020603050405020304" pitchFamily="18" charset="0"/>
              </a:rPr>
              <a:t>Investigations(lab/radiological) </a:t>
            </a:r>
          </a:p>
          <a:p>
            <a:pPr marL="514350" indent="-514350">
              <a:buFont typeface="Arial" panose="020B0604020202020204" pitchFamily="34" charset="0"/>
              <a:buAutoNum type="arabicPeriod"/>
            </a:pPr>
            <a:endParaRPr lang="en-US" altLang="en-US" dirty="0" smtClean="0"/>
          </a:p>
        </p:txBody>
      </p:sp>
    </p:spTree>
    <p:extLst>
      <p:ext uri="{BB962C8B-B14F-4D97-AF65-F5344CB8AC3E}">
        <p14:creationId xmlns:p14="http://schemas.microsoft.com/office/powerpoint/2010/main" val="5761433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1981200" y="833718"/>
            <a:ext cx="7543800" cy="1492622"/>
          </a:xfrm>
        </p:spPr>
        <p:txBody>
          <a:bodyPr>
            <a:noAutofit/>
          </a:bodyPr>
          <a:lstStyle/>
          <a:p>
            <a:pPr algn="ctr"/>
            <a:r>
              <a:rPr lang="en-US" altLang="en-US" sz="4400" b="1" dirty="0" smtClean="0">
                <a:solidFill>
                  <a:srgbClr val="FF0000"/>
                </a:solidFill>
              </a:rPr>
              <a:t>1. History taking</a:t>
            </a:r>
          </a:p>
        </p:txBody>
      </p:sp>
      <p:sp>
        <p:nvSpPr>
          <p:cNvPr id="51203" name="Content Placeholder 2"/>
          <p:cNvSpPr>
            <a:spLocks noGrp="1"/>
          </p:cNvSpPr>
          <p:nvPr>
            <p:ph idx="1"/>
          </p:nvPr>
        </p:nvSpPr>
        <p:spPr>
          <a:xfrm>
            <a:off x="1230406" y="2454088"/>
            <a:ext cx="9910482" cy="3785347"/>
          </a:xfrm>
        </p:spPr>
        <p:txBody>
          <a:bodyPr/>
          <a:lstStyle/>
          <a:p>
            <a:pPr algn="just">
              <a:lnSpc>
                <a:spcPct val="150000"/>
              </a:lnSpc>
            </a:pPr>
            <a:r>
              <a:rPr lang="en-US" altLang="en-US" dirty="0" smtClean="0">
                <a:latin typeface="Times New Roman" panose="02020603050405020304" pitchFamily="18" charset="0"/>
                <a:cs typeface="Times New Roman" panose="02020603050405020304" pitchFamily="18" charset="0"/>
              </a:rPr>
              <a:t>Patients allowed to tell their stories in their own words in the order that they consider most important.</a:t>
            </a:r>
          </a:p>
          <a:p>
            <a:pPr algn="just">
              <a:lnSpc>
                <a:spcPct val="150000"/>
              </a:lnSpc>
            </a:pPr>
            <a:r>
              <a:rPr lang="en-US" altLang="en-US" dirty="0" smtClean="0">
                <a:latin typeface="Times New Roman" panose="02020603050405020304" pitchFamily="18" charset="0"/>
                <a:cs typeface="Times New Roman" panose="02020603050405020304" pitchFamily="18" charset="0"/>
              </a:rPr>
              <a:t>Other sources are important e.g. relatives</a:t>
            </a:r>
          </a:p>
          <a:p>
            <a:pPr algn="just">
              <a:lnSpc>
                <a:spcPct val="150000"/>
              </a:lnSpc>
            </a:pPr>
            <a:r>
              <a:rPr lang="en-US" altLang="en-US" dirty="0" smtClean="0">
                <a:latin typeface="Times New Roman" panose="02020603050405020304" pitchFamily="18" charset="0"/>
                <a:cs typeface="Times New Roman" panose="02020603050405020304" pitchFamily="18" charset="0"/>
              </a:rPr>
              <a:t>Differs from general health history because it focus on psychological/</a:t>
            </a:r>
            <a:r>
              <a:rPr lang="en-US" altLang="en-US" dirty="0" err="1" smtClean="0">
                <a:latin typeface="Times New Roman" panose="02020603050405020304" pitchFamily="18" charset="0"/>
                <a:cs typeface="Times New Roman" panose="02020603050405020304" pitchFamily="18" charset="0"/>
              </a:rPr>
              <a:t>behavioural</a:t>
            </a:r>
            <a:r>
              <a:rPr lang="en-US" altLang="en-US" dirty="0" smtClean="0">
                <a:latin typeface="Times New Roman" panose="02020603050405020304" pitchFamily="18" charset="0"/>
                <a:cs typeface="Times New Roman" panose="02020603050405020304" pitchFamily="18" charset="0"/>
              </a:rPr>
              <a:t> components rather that physiological.</a:t>
            </a:r>
          </a:p>
          <a:p>
            <a:pPr algn="just"/>
            <a:endParaRPr lang="en-US" altLang="en-US" dirty="0" smtClean="0"/>
          </a:p>
        </p:txBody>
      </p:sp>
    </p:spTree>
    <p:extLst>
      <p:ext uri="{BB962C8B-B14F-4D97-AF65-F5344CB8AC3E}">
        <p14:creationId xmlns:p14="http://schemas.microsoft.com/office/powerpoint/2010/main" val="12282636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 calcmode="lin" valueType="num">
                                      <p:cBhvr additive="base">
                                        <p:cTn id="7" dur="500" fill="hold"/>
                                        <p:tgtEl>
                                          <p:spTgt spid="512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1203">
                                            <p:txEl>
                                              <p:pRg st="1" end="1"/>
                                            </p:txEl>
                                          </p:spTgt>
                                        </p:tgtEl>
                                        <p:attrNameLst>
                                          <p:attrName>style.visibility</p:attrName>
                                        </p:attrNameLst>
                                      </p:cBhvr>
                                      <p:to>
                                        <p:strVal val="visible"/>
                                      </p:to>
                                    </p:set>
                                    <p:anim calcmode="lin" valueType="num">
                                      <p:cBhvr additive="base">
                                        <p:cTn id="13" dur="500" fill="hold"/>
                                        <p:tgtEl>
                                          <p:spTgt spid="5120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1203">
                                            <p:txEl>
                                              <p:pRg st="2" end="2"/>
                                            </p:txEl>
                                          </p:spTgt>
                                        </p:tgtEl>
                                        <p:attrNameLst>
                                          <p:attrName>style.visibility</p:attrName>
                                        </p:attrNameLst>
                                      </p:cBhvr>
                                      <p:to>
                                        <p:strVal val="visible"/>
                                      </p:to>
                                    </p:set>
                                    <p:anim calcmode="lin" valueType="num">
                                      <p:cBhvr additive="base">
                                        <p:cTn id="19" dur="500" fill="hold"/>
                                        <p:tgtEl>
                                          <p:spTgt spid="5120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0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b="1" dirty="0"/>
              <a:t>Legal </a:t>
            </a:r>
            <a:r>
              <a:rPr lang="en-US" b="1" dirty="0" smtClean="0"/>
              <a:t>Framework-</a:t>
            </a:r>
            <a:r>
              <a:rPr lang="en-US" dirty="0" smtClean="0"/>
              <a:t>The </a:t>
            </a:r>
            <a:r>
              <a:rPr lang="en-US" dirty="0"/>
              <a:t>legal framework ensures protection, fair treatment, and rights of persons with mental illness, including those involved in the criminal justice system.</a:t>
            </a:r>
          </a:p>
          <a:p>
            <a:pPr marL="0" indent="0">
              <a:buNone/>
            </a:pPr>
            <a:endParaRPr lang="en-US" b="1" dirty="0"/>
          </a:p>
          <a:p>
            <a:pPr marL="0" indent="0">
              <a:buNone/>
            </a:pPr>
            <a:r>
              <a:rPr lang="en-US" b="1" dirty="0"/>
              <a:t>a) Kenya Mental Health Act (Cap 248)</a:t>
            </a:r>
          </a:p>
          <a:p>
            <a:r>
              <a:rPr lang="en-US" dirty="0"/>
              <a:t>Governs the </a:t>
            </a:r>
            <a:r>
              <a:rPr lang="en-US" u="sng" dirty="0"/>
              <a:t>care and treatment </a:t>
            </a:r>
            <a:r>
              <a:rPr lang="en-US" dirty="0"/>
              <a:t>of people with mental illness.</a:t>
            </a:r>
          </a:p>
          <a:p>
            <a:r>
              <a:rPr lang="en-US" dirty="0"/>
              <a:t>Provides guidelines for </a:t>
            </a:r>
            <a:r>
              <a:rPr lang="en-US" u="sng" dirty="0"/>
              <a:t>admission</a:t>
            </a:r>
            <a:r>
              <a:rPr lang="en-US" dirty="0"/>
              <a:t> (voluntary and involuntary).</a:t>
            </a:r>
          </a:p>
          <a:p>
            <a:r>
              <a:rPr lang="en-US" dirty="0"/>
              <a:t>Protects </a:t>
            </a:r>
            <a:r>
              <a:rPr lang="en-US" u="sng" dirty="0"/>
              <a:t>patients’ rights </a:t>
            </a:r>
            <a:r>
              <a:rPr lang="en-US" dirty="0"/>
              <a:t>and ensures humane treatment.</a:t>
            </a:r>
          </a:p>
          <a:p>
            <a:r>
              <a:rPr lang="en-US" dirty="0"/>
              <a:t>Establishes </a:t>
            </a:r>
            <a:r>
              <a:rPr lang="en-US" u="sng" dirty="0"/>
              <a:t>mental health boards </a:t>
            </a:r>
            <a:r>
              <a:rPr lang="en-US" dirty="0"/>
              <a:t>and </a:t>
            </a:r>
            <a:r>
              <a:rPr lang="en-US" u="sng" dirty="0"/>
              <a:t>facilities.</a:t>
            </a:r>
          </a:p>
          <a:p>
            <a:r>
              <a:rPr lang="en-US" dirty="0"/>
              <a:t>Addresses</a:t>
            </a:r>
            <a:r>
              <a:rPr lang="en-US" u="sng" dirty="0"/>
              <a:t> rehabilitation </a:t>
            </a:r>
            <a:r>
              <a:rPr lang="en-US" dirty="0"/>
              <a:t>and community care</a:t>
            </a:r>
            <a:r>
              <a:rPr lang="en-US" dirty="0" smtClean="0"/>
              <a:t>.</a:t>
            </a:r>
            <a:endParaRPr lang="en-US" dirty="0"/>
          </a:p>
        </p:txBody>
      </p:sp>
    </p:spTree>
    <p:extLst>
      <p:ext uri="{BB962C8B-B14F-4D97-AF65-F5344CB8AC3E}">
        <p14:creationId xmlns:p14="http://schemas.microsoft.com/office/powerpoint/2010/main" val="38049548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1981200" y="665629"/>
            <a:ext cx="7543800" cy="1775012"/>
          </a:xfrm>
        </p:spPr>
        <p:txBody>
          <a:bodyPr>
            <a:normAutofit/>
          </a:bodyPr>
          <a:lstStyle/>
          <a:p>
            <a:r>
              <a:rPr lang="en-US" altLang="en-US" sz="4800" b="1" dirty="0" smtClean="0">
                <a:solidFill>
                  <a:srgbClr val="FF0000"/>
                </a:solidFill>
              </a:rPr>
              <a:t>Comprehensive history</a:t>
            </a:r>
          </a:p>
        </p:txBody>
      </p:sp>
      <p:sp>
        <p:nvSpPr>
          <p:cNvPr id="3" name="Content Placeholder 2"/>
          <p:cNvSpPr>
            <a:spLocks noGrp="1"/>
          </p:cNvSpPr>
          <p:nvPr>
            <p:ph idx="1"/>
          </p:nvPr>
        </p:nvSpPr>
        <p:spPr>
          <a:xfrm>
            <a:off x="887506" y="2440641"/>
            <a:ext cx="10495429" cy="3610535"/>
          </a:xfrm>
        </p:spPr>
        <p:txBody>
          <a:bodyPr>
            <a:normAutofit fontScale="92500" lnSpcReduction="20000"/>
          </a:bodyPr>
          <a:lstStyle/>
          <a:p>
            <a:pPr marL="0" indent="0">
              <a:lnSpc>
                <a:spcPct val="150000"/>
              </a:lnSpc>
              <a:buNone/>
              <a:defRPr/>
            </a:pPr>
            <a:r>
              <a:rPr lang="en-US" b="1" dirty="0" smtClean="0">
                <a:latin typeface="Times New Roman" pitchFamily="18" charset="0"/>
                <a:cs typeface="Times New Roman" pitchFamily="18" charset="0"/>
              </a:rPr>
              <a:t>Components/parts</a:t>
            </a:r>
          </a:p>
          <a:p>
            <a:pPr>
              <a:lnSpc>
                <a:spcPct val="150000"/>
              </a:lnSpc>
              <a:defRPr/>
            </a:pPr>
            <a:r>
              <a:rPr lang="en-US" dirty="0" smtClean="0">
                <a:latin typeface="Times New Roman" pitchFamily="18" charset="0"/>
                <a:cs typeface="Times New Roman" pitchFamily="18" charset="0"/>
              </a:rPr>
              <a:t>Identifying data </a:t>
            </a:r>
          </a:p>
          <a:p>
            <a:pPr>
              <a:lnSpc>
                <a:spcPct val="150000"/>
              </a:lnSpc>
              <a:defRPr/>
            </a:pPr>
            <a:r>
              <a:rPr lang="en-US" dirty="0" smtClean="0">
                <a:latin typeface="Times New Roman" pitchFamily="18" charset="0"/>
                <a:cs typeface="Times New Roman" pitchFamily="18" charset="0"/>
              </a:rPr>
              <a:t>Chief complaint </a:t>
            </a:r>
          </a:p>
          <a:p>
            <a:pPr>
              <a:lnSpc>
                <a:spcPct val="150000"/>
              </a:lnSpc>
              <a:defRPr/>
            </a:pPr>
            <a:r>
              <a:rPr lang="en-US" dirty="0" smtClean="0">
                <a:latin typeface="Times New Roman" pitchFamily="18" charset="0"/>
                <a:cs typeface="Times New Roman" pitchFamily="18" charset="0"/>
              </a:rPr>
              <a:t>History of present illness </a:t>
            </a:r>
          </a:p>
          <a:p>
            <a:pPr lvl="1">
              <a:lnSpc>
                <a:spcPct val="150000"/>
              </a:lnSpc>
              <a:defRPr/>
            </a:pPr>
            <a:r>
              <a:rPr lang="en-US" sz="2400" dirty="0">
                <a:latin typeface="Times New Roman" pitchFamily="18" charset="0"/>
                <a:cs typeface="Times New Roman" pitchFamily="18" charset="0"/>
              </a:rPr>
              <a:t>Onset </a:t>
            </a:r>
          </a:p>
          <a:p>
            <a:pPr lvl="1">
              <a:lnSpc>
                <a:spcPct val="150000"/>
              </a:lnSpc>
              <a:defRPr/>
            </a:pPr>
            <a:r>
              <a:rPr lang="en-US" sz="2400" dirty="0">
                <a:latin typeface="Times New Roman" pitchFamily="18" charset="0"/>
                <a:cs typeface="Times New Roman" pitchFamily="18" charset="0"/>
              </a:rPr>
              <a:t>Precipitating/perpetuating factors </a:t>
            </a:r>
          </a:p>
        </p:txBody>
      </p:sp>
    </p:spTree>
    <p:extLst>
      <p:ext uri="{BB962C8B-B14F-4D97-AF65-F5344CB8AC3E}">
        <p14:creationId xmlns:p14="http://schemas.microsoft.com/office/powerpoint/2010/main" val="1226647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3341" y="2393576"/>
            <a:ext cx="10206318" cy="3657600"/>
          </a:xfrm>
        </p:spPr>
        <p:txBody>
          <a:bodyPr>
            <a:normAutofit fontScale="92500" lnSpcReduction="20000"/>
          </a:bodyPr>
          <a:lstStyle/>
          <a:p>
            <a:pPr>
              <a:lnSpc>
                <a:spcPct val="150000"/>
              </a:lnSpc>
            </a:pPr>
            <a:r>
              <a:rPr lang="en-US" altLang="en-US" dirty="0" smtClean="0">
                <a:latin typeface="Times New Roman" panose="02020603050405020304" pitchFamily="18" charset="0"/>
                <a:cs typeface="Times New Roman" panose="02020603050405020304" pitchFamily="18" charset="0"/>
              </a:rPr>
              <a:t>Hx of past illnesses </a:t>
            </a:r>
          </a:p>
          <a:p>
            <a:pPr lvl="1">
              <a:lnSpc>
                <a:spcPct val="150000"/>
              </a:lnSpc>
            </a:pPr>
            <a:r>
              <a:rPr lang="en-US" altLang="en-US" sz="2400" dirty="0">
                <a:latin typeface="Times New Roman" panose="02020603050405020304" pitchFamily="18" charset="0"/>
                <a:cs typeface="Times New Roman" panose="02020603050405020304" pitchFamily="18" charset="0"/>
              </a:rPr>
              <a:t>Psychiatric </a:t>
            </a:r>
          </a:p>
          <a:p>
            <a:pPr lvl="1">
              <a:lnSpc>
                <a:spcPct val="150000"/>
              </a:lnSpc>
            </a:pPr>
            <a:r>
              <a:rPr lang="en-US" altLang="en-US" sz="2400" dirty="0">
                <a:latin typeface="Times New Roman" panose="02020603050405020304" pitchFamily="18" charset="0"/>
                <a:cs typeface="Times New Roman" panose="02020603050405020304" pitchFamily="18" charset="0"/>
              </a:rPr>
              <a:t>Medical </a:t>
            </a:r>
          </a:p>
          <a:p>
            <a:pPr lvl="1">
              <a:lnSpc>
                <a:spcPct val="150000"/>
              </a:lnSpc>
            </a:pPr>
            <a:r>
              <a:rPr lang="en-US" altLang="en-US" sz="2400" dirty="0">
                <a:latin typeface="Times New Roman" panose="02020603050405020304" pitchFamily="18" charset="0"/>
                <a:cs typeface="Times New Roman" panose="02020603050405020304" pitchFamily="18" charset="0"/>
              </a:rPr>
              <a:t>Alcohol and other substance history</a:t>
            </a:r>
            <a:endParaRPr lang="en-US" altLang="en-US" sz="2400" dirty="0" smtClean="0">
              <a:latin typeface="Times New Roman" panose="02020603050405020304" pitchFamily="18" charset="0"/>
              <a:cs typeface="Times New Roman" panose="02020603050405020304" pitchFamily="18" charset="0"/>
            </a:endParaRPr>
          </a:p>
          <a:p>
            <a:pPr>
              <a:lnSpc>
                <a:spcPct val="150000"/>
              </a:lnSpc>
            </a:pPr>
            <a:r>
              <a:rPr lang="en-US" altLang="en-US" dirty="0" smtClean="0">
                <a:latin typeface="Times New Roman" panose="02020603050405020304" pitchFamily="18" charset="0"/>
                <a:cs typeface="Times New Roman" panose="02020603050405020304" pitchFamily="18" charset="0"/>
              </a:rPr>
              <a:t>Family history </a:t>
            </a:r>
          </a:p>
          <a:p>
            <a:pPr lvl="1">
              <a:lnSpc>
                <a:spcPct val="150000"/>
              </a:lnSpc>
            </a:pPr>
            <a:r>
              <a:rPr lang="en-US" altLang="en-US" sz="2400" dirty="0" smtClean="0">
                <a:latin typeface="Times New Roman" panose="02020603050405020304" pitchFamily="18" charset="0"/>
                <a:cs typeface="Times New Roman" panose="02020603050405020304" pitchFamily="18" charset="0"/>
              </a:rPr>
              <a:t>Family tree</a:t>
            </a:r>
          </a:p>
          <a:p>
            <a:pPr>
              <a:lnSpc>
                <a:spcPct val="150000"/>
              </a:lnSpc>
            </a:pPr>
            <a:endParaRPr lang="en-US" altLang="en-US" dirty="0" smtClean="0"/>
          </a:p>
        </p:txBody>
      </p:sp>
    </p:spTree>
    <p:extLst>
      <p:ext uri="{BB962C8B-B14F-4D97-AF65-F5344CB8AC3E}">
        <p14:creationId xmlns:p14="http://schemas.microsoft.com/office/powerpoint/2010/main" val="752771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1270747" y="753035"/>
            <a:ext cx="9513209" cy="1633818"/>
          </a:xfrm>
        </p:spPr>
        <p:txBody>
          <a:bodyPr>
            <a:normAutofit/>
          </a:bodyPr>
          <a:lstStyle/>
          <a:p>
            <a:r>
              <a:rPr lang="en-US" altLang="en-US" sz="5400" b="1" dirty="0" err="1">
                <a:solidFill>
                  <a:srgbClr val="FF0000"/>
                </a:solidFill>
              </a:rPr>
              <a:t>Hx</a:t>
            </a:r>
            <a:r>
              <a:rPr lang="en-US" altLang="en-US" sz="5400" b="1" dirty="0">
                <a:solidFill>
                  <a:srgbClr val="FF0000"/>
                </a:solidFill>
              </a:rPr>
              <a:t> </a:t>
            </a:r>
            <a:r>
              <a:rPr lang="en-US" altLang="en-US" sz="5400" b="1" dirty="0" err="1">
                <a:solidFill>
                  <a:srgbClr val="FF0000"/>
                </a:solidFill>
              </a:rPr>
              <a:t>cont</a:t>
            </a:r>
            <a:r>
              <a:rPr lang="en-US" altLang="en-US" sz="5400" b="1" dirty="0">
                <a:solidFill>
                  <a:srgbClr val="FF0000"/>
                </a:solidFill>
              </a:rPr>
              <a:t>’</a:t>
            </a:r>
          </a:p>
        </p:txBody>
      </p:sp>
      <p:sp>
        <p:nvSpPr>
          <p:cNvPr id="3" name="Content Placeholder 2"/>
          <p:cNvSpPr>
            <a:spLocks noGrp="1"/>
          </p:cNvSpPr>
          <p:nvPr>
            <p:ph idx="1"/>
          </p:nvPr>
        </p:nvSpPr>
        <p:spPr>
          <a:xfrm>
            <a:off x="1183341" y="2595282"/>
            <a:ext cx="9600615" cy="3509683"/>
          </a:xfrm>
        </p:spPr>
        <p:txBody>
          <a:bodyPr>
            <a:normAutofit fontScale="85000" lnSpcReduction="10000"/>
          </a:bodyPr>
          <a:lstStyle/>
          <a:p>
            <a:r>
              <a:rPr lang="en-US" altLang="en-US" sz="1700" dirty="0">
                <a:latin typeface="Times New Roman" panose="02020603050405020304" pitchFamily="18" charset="0"/>
                <a:cs typeface="Times New Roman" panose="02020603050405020304" pitchFamily="18" charset="0"/>
              </a:rPr>
              <a:t>Personal history (anamnesis) </a:t>
            </a:r>
          </a:p>
          <a:p>
            <a:pPr lvl="1"/>
            <a:r>
              <a:rPr lang="en-US" altLang="en-US" sz="1700" dirty="0">
                <a:latin typeface="Times New Roman" panose="02020603050405020304" pitchFamily="18" charset="0"/>
                <a:cs typeface="Times New Roman" panose="02020603050405020304" pitchFamily="18" charset="0"/>
              </a:rPr>
              <a:t>Prenatal and perinatal </a:t>
            </a:r>
          </a:p>
          <a:p>
            <a:pPr lvl="1"/>
            <a:r>
              <a:rPr lang="en-US" altLang="en-US" sz="1700" dirty="0">
                <a:latin typeface="Times New Roman" panose="02020603050405020304" pitchFamily="18" charset="0"/>
                <a:cs typeface="Times New Roman" panose="02020603050405020304" pitchFamily="18" charset="0"/>
              </a:rPr>
              <a:t>Early childhood (Birth through age 3) </a:t>
            </a:r>
          </a:p>
          <a:p>
            <a:pPr lvl="1"/>
            <a:r>
              <a:rPr lang="en-US" altLang="en-US" sz="1700" dirty="0">
                <a:latin typeface="Times New Roman" panose="02020603050405020304" pitchFamily="18" charset="0"/>
                <a:cs typeface="Times New Roman" panose="02020603050405020304" pitchFamily="18" charset="0"/>
              </a:rPr>
              <a:t>Middle childhood (ages 3-11) </a:t>
            </a:r>
          </a:p>
          <a:p>
            <a:pPr lvl="1"/>
            <a:r>
              <a:rPr lang="en-US" altLang="en-US" sz="1700" dirty="0">
                <a:latin typeface="Times New Roman" panose="02020603050405020304" pitchFamily="18" charset="0"/>
                <a:cs typeface="Times New Roman" panose="02020603050405020304" pitchFamily="18" charset="0"/>
              </a:rPr>
              <a:t>Late childhood (puberty through adolescence) </a:t>
            </a:r>
          </a:p>
          <a:p>
            <a:pPr lvl="1"/>
            <a:r>
              <a:rPr lang="en-US" altLang="en-US" sz="1700" dirty="0">
                <a:latin typeface="Times New Roman" panose="02020603050405020304" pitchFamily="18" charset="0"/>
                <a:cs typeface="Times New Roman" panose="02020603050405020304" pitchFamily="18" charset="0"/>
              </a:rPr>
              <a:t>Adulthood </a:t>
            </a:r>
          </a:p>
          <a:p>
            <a:pPr lvl="2"/>
            <a:r>
              <a:rPr lang="en-US" altLang="en-US" sz="1700" dirty="0">
                <a:latin typeface="Times New Roman" panose="02020603050405020304" pitchFamily="18" charset="0"/>
                <a:cs typeface="Times New Roman" panose="02020603050405020304" pitchFamily="18" charset="0"/>
              </a:rPr>
              <a:t>Occupational history </a:t>
            </a:r>
          </a:p>
          <a:p>
            <a:pPr lvl="2"/>
            <a:r>
              <a:rPr lang="en-US" altLang="en-US" sz="1700" dirty="0">
                <a:latin typeface="Times New Roman" panose="02020603050405020304" pitchFamily="18" charset="0"/>
                <a:cs typeface="Times New Roman" panose="02020603050405020304" pitchFamily="18" charset="0"/>
              </a:rPr>
              <a:t>Marital and relationship history </a:t>
            </a:r>
          </a:p>
          <a:p>
            <a:pPr lvl="2"/>
            <a:r>
              <a:rPr lang="en-US" altLang="en-US" sz="1700" dirty="0">
                <a:latin typeface="Times New Roman" panose="02020603050405020304" pitchFamily="18" charset="0"/>
                <a:cs typeface="Times New Roman" panose="02020603050405020304" pitchFamily="18" charset="0"/>
              </a:rPr>
              <a:t>Military history </a:t>
            </a:r>
          </a:p>
          <a:p>
            <a:pPr lvl="2"/>
            <a:r>
              <a:rPr lang="en-US" altLang="en-US" sz="1700" dirty="0">
                <a:latin typeface="Times New Roman" panose="02020603050405020304" pitchFamily="18" charset="0"/>
                <a:cs typeface="Times New Roman" panose="02020603050405020304" pitchFamily="18" charset="0"/>
              </a:rPr>
              <a:t>Educational history </a:t>
            </a:r>
          </a:p>
          <a:p>
            <a:pPr lvl="2"/>
            <a:r>
              <a:rPr lang="en-US" altLang="en-US" sz="1700" dirty="0">
                <a:latin typeface="Times New Roman" panose="02020603050405020304" pitchFamily="18" charset="0"/>
                <a:cs typeface="Times New Roman" panose="02020603050405020304" pitchFamily="18" charset="0"/>
              </a:rPr>
              <a:t>Religion </a:t>
            </a:r>
          </a:p>
          <a:p>
            <a:endParaRPr lang="en-US" altLang="en-US" sz="2800" dirty="0"/>
          </a:p>
        </p:txBody>
      </p:sp>
    </p:spTree>
    <p:extLst>
      <p:ext uri="{BB962C8B-B14F-4D97-AF65-F5344CB8AC3E}">
        <p14:creationId xmlns:p14="http://schemas.microsoft.com/office/powerpoint/2010/main" val="1513904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1981200" y="840440"/>
            <a:ext cx="7543800" cy="1580029"/>
          </a:xfrm>
        </p:spPr>
        <p:txBody>
          <a:bodyPr>
            <a:normAutofit/>
          </a:bodyPr>
          <a:lstStyle/>
          <a:p>
            <a:r>
              <a:rPr lang="en-US" altLang="en-US" dirty="0" err="1" smtClean="0"/>
              <a:t>Hx</a:t>
            </a:r>
            <a:r>
              <a:rPr lang="en-US" altLang="en-US" dirty="0" smtClean="0"/>
              <a:t> </a:t>
            </a:r>
            <a:r>
              <a:rPr lang="en-US" altLang="en-US" dirty="0" err="1" smtClean="0"/>
              <a:t>cont</a:t>
            </a:r>
            <a:r>
              <a:rPr lang="en-US" altLang="en-US" dirty="0" smtClean="0"/>
              <a:t>’</a:t>
            </a:r>
          </a:p>
        </p:txBody>
      </p:sp>
      <p:sp>
        <p:nvSpPr>
          <p:cNvPr id="3" name="Content Placeholder 2"/>
          <p:cNvSpPr>
            <a:spLocks noGrp="1"/>
          </p:cNvSpPr>
          <p:nvPr>
            <p:ph idx="1"/>
          </p:nvPr>
        </p:nvSpPr>
        <p:spPr>
          <a:xfrm>
            <a:off x="1358153" y="2420471"/>
            <a:ext cx="9460006" cy="3671047"/>
          </a:xfrm>
        </p:spPr>
        <p:txBody>
          <a:bodyPr>
            <a:normAutofit fontScale="92500" lnSpcReduction="20000"/>
          </a:bodyPr>
          <a:lstStyle/>
          <a:p>
            <a:pPr lvl="2">
              <a:lnSpc>
                <a:spcPct val="150000"/>
              </a:lnSpc>
            </a:pPr>
            <a:r>
              <a:rPr lang="en-US" altLang="en-US" sz="2400" dirty="0">
                <a:latin typeface="Times New Roman" panose="02020603050405020304" pitchFamily="18" charset="0"/>
                <a:cs typeface="Times New Roman" panose="02020603050405020304" pitchFamily="18" charset="0"/>
              </a:rPr>
              <a:t>Social activity </a:t>
            </a:r>
          </a:p>
          <a:p>
            <a:pPr lvl="2">
              <a:lnSpc>
                <a:spcPct val="150000"/>
              </a:lnSpc>
            </a:pPr>
            <a:r>
              <a:rPr lang="en-US" altLang="en-US" sz="2400" dirty="0">
                <a:latin typeface="Times New Roman" panose="02020603050405020304" pitchFamily="18" charset="0"/>
                <a:cs typeface="Times New Roman" panose="02020603050405020304" pitchFamily="18" charset="0"/>
              </a:rPr>
              <a:t>Current living situation </a:t>
            </a:r>
          </a:p>
          <a:p>
            <a:pPr lvl="2">
              <a:lnSpc>
                <a:spcPct val="150000"/>
              </a:lnSpc>
            </a:pPr>
            <a:r>
              <a:rPr lang="en-US" altLang="en-US" sz="2400" dirty="0">
                <a:latin typeface="Times New Roman" panose="02020603050405020304" pitchFamily="18" charset="0"/>
                <a:cs typeface="Times New Roman" panose="02020603050405020304" pitchFamily="18" charset="0"/>
              </a:rPr>
              <a:t>Legal history/criminal record</a:t>
            </a:r>
          </a:p>
          <a:p>
            <a:pPr lvl="1">
              <a:lnSpc>
                <a:spcPct val="150000"/>
              </a:lnSpc>
            </a:pPr>
            <a:r>
              <a:rPr lang="en-US" altLang="en-US" sz="2400" dirty="0">
                <a:latin typeface="Times New Roman" panose="02020603050405020304" pitchFamily="18" charset="0"/>
                <a:cs typeface="Times New Roman" panose="02020603050405020304" pitchFamily="18" charset="0"/>
              </a:rPr>
              <a:t>Sexual history </a:t>
            </a:r>
          </a:p>
          <a:p>
            <a:pPr lvl="1">
              <a:lnSpc>
                <a:spcPct val="150000"/>
              </a:lnSpc>
            </a:pPr>
            <a:r>
              <a:rPr lang="en-US" altLang="en-US" sz="2400" dirty="0">
                <a:latin typeface="Times New Roman" panose="02020603050405020304" pitchFamily="18" charset="0"/>
                <a:cs typeface="Times New Roman" panose="02020603050405020304" pitchFamily="18" charset="0"/>
              </a:rPr>
              <a:t>Fantasies and dreams </a:t>
            </a:r>
          </a:p>
          <a:p>
            <a:pPr lvl="1">
              <a:lnSpc>
                <a:spcPct val="150000"/>
              </a:lnSpc>
            </a:pPr>
            <a:r>
              <a:rPr lang="en-US" altLang="en-US" sz="2400" dirty="0">
                <a:latin typeface="Times New Roman" panose="02020603050405020304" pitchFamily="18" charset="0"/>
                <a:cs typeface="Times New Roman" panose="02020603050405020304" pitchFamily="18" charset="0"/>
              </a:rPr>
              <a:t>Values</a:t>
            </a:r>
          </a:p>
          <a:p>
            <a:pPr>
              <a:lnSpc>
                <a:spcPct val="150000"/>
              </a:lnSpc>
            </a:pPr>
            <a:endParaRPr lang="en-US" altLang="en-US" dirty="0" smtClean="0"/>
          </a:p>
          <a:p>
            <a:endParaRPr lang="en-US" altLang="en-US" dirty="0" smtClean="0"/>
          </a:p>
        </p:txBody>
      </p:sp>
    </p:spTree>
    <p:extLst>
      <p:ext uri="{BB962C8B-B14F-4D97-AF65-F5344CB8AC3E}">
        <p14:creationId xmlns:p14="http://schemas.microsoft.com/office/powerpoint/2010/main" val="687457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1981200" y="880782"/>
            <a:ext cx="7543800" cy="1432112"/>
          </a:xfrm>
        </p:spPr>
        <p:txBody>
          <a:bodyPr>
            <a:noAutofit/>
          </a:bodyPr>
          <a:lstStyle/>
          <a:p>
            <a:r>
              <a:rPr lang="en-US" altLang="en-US" sz="5400" b="1" dirty="0" smtClean="0">
                <a:solidFill>
                  <a:srgbClr val="FF0000"/>
                </a:solidFill>
              </a:rPr>
              <a:t>Physical examination </a:t>
            </a:r>
          </a:p>
        </p:txBody>
      </p:sp>
      <p:sp>
        <p:nvSpPr>
          <p:cNvPr id="3" name="Content Placeholder 2"/>
          <p:cNvSpPr>
            <a:spLocks noGrp="1"/>
          </p:cNvSpPr>
          <p:nvPr>
            <p:ph idx="1"/>
          </p:nvPr>
        </p:nvSpPr>
        <p:spPr>
          <a:xfrm>
            <a:off x="1774826" y="2400301"/>
            <a:ext cx="9392956" cy="3825688"/>
          </a:xfrm>
        </p:spPr>
        <p:txBody>
          <a:bodyPr/>
          <a:lstStyle/>
          <a:p>
            <a:pPr>
              <a:lnSpc>
                <a:spcPct val="150000"/>
              </a:lnSpc>
            </a:pPr>
            <a:r>
              <a:rPr lang="en-US" altLang="en-US" dirty="0">
                <a:latin typeface="Times New Roman" panose="02020603050405020304" pitchFamily="18" charset="0"/>
                <a:cs typeface="Times New Roman" panose="02020603050405020304" pitchFamily="18" charset="0"/>
              </a:rPr>
              <a:t>Should be comprehensive</a:t>
            </a:r>
          </a:p>
          <a:p>
            <a:pPr>
              <a:lnSpc>
                <a:spcPct val="150000"/>
              </a:lnSpc>
            </a:pPr>
            <a:r>
              <a:rPr lang="en-US" altLang="en-US" dirty="0">
                <a:latin typeface="Times New Roman" panose="02020603050405020304" pitchFamily="18" charset="0"/>
                <a:cs typeface="Times New Roman" panose="02020603050405020304" pitchFamily="18" charset="0"/>
              </a:rPr>
              <a:t>Should be carried out within a day of admission. </a:t>
            </a:r>
          </a:p>
          <a:p>
            <a:pPr>
              <a:lnSpc>
                <a:spcPct val="150000"/>
              </a:lnSpc>
            </a:pPr>
            <a:r>
              <a:rPr lang="en-US" altLang="en-US" dirty="0">
                <a:latin typeface="Times New Roman" panose="02020603050405020304" pitchFamily="18" charset="0"/>
                <a:cs typeface="Times New Roman" panose="02020603050405020304" pitchFamily="18" charset="0"/>
              </a:rPr>
              <a:t>Special attention should be given to the central nervous system. </a:t>
            </a:r>
          </a:p>
          <a:p>
            <a:pPr>
              <a:lnSpc>
                <a:spcPct val="150000"/>
              </a:lnSpc>
            </a:pPr>
            <a:r>
              <a:rPr lang="en-US" altLang="en-US" dirty="0">
                <a:latin typeface="Times New Roman" panose="02020603050405020304" pitchFamily="18" charset="0"/>
                <a:cs typeface="Times New Roman" panose="02020603050405020304" pitchFamily="18" charset="0"/>
              </a:rPr>
              <a:t>Positive and negative findings should be recorded.</a:t>
            </a:r>
          </a:p>
          <a:p>
            <a:pPr>
              <a:lnSpc>
                <a:spcPct val="150000"/>
              </a:lnSpc>
            </a:pPr>
            <a:r>
              <a:rPr lang="en-US" altLang="en-US" dirty="0">
                <a:latin typeface="Times New Roman" panose="02020603050405020304" pitchFamily="18" charset="0"/>
                <a:cs typeface="Times New Roman" panose="02020603050405020304" pitchFamily="18" charset="0"/>
              </a:rPr>
              <a:t> Brief summary of abnormalities found should be given</a:t>
            </a:r>
            <a:r>
              <a:rPr lang="en-US" alt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65107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981200" y="705971"/>
            <a:ext cx="7543800" cy="1586753"/>
          </a:xfrm>
        </p:spPr>
        <p:txBody>
          <a:bodyPr>
            <a:normAutofit/>
          </a:bodyPr>
          <a:lstStyle/>
          <a:p>
            <a:r>
              <a:rPr lang="en-US" altLang="en-US" sz="4800" b="1" dirty="0" smtClean="0">
                <a:solidFill>
                  <a:srgbClr val="FF0000"/>
                </a:solidFill>
              </a:rPr>
              <a:t>Investigations </a:t>
            </a:r>
          </a:p>
        </p:txBody>
      </p:sp>
      <p:sp>
        <p:nvSpPr>
          <p:cNvPr id="3" name="Content Placeholder 2"/>
          <p:cNvSpPr>
            <a:spLocks noGrp="1"/>
          </p:cNvSpPr>
          <p:nvPr>
            <p:ph idx="1"/>
          </p:nvPr>
        </p:nvSpPr>
        <p:spPr>
          <a:xfrm>
            <a:off x="1847849" y="2501153"/>
            <a:ext cx="9522515" cy="3644153"/>
          </a:xfrm>
        </p:spPr>
        <p:txBody>
          <a:bodyPr>
            <a:normAutofit fontScale="92500" lnSpcReduction="20000"/>
          </a:bodyPr>
          <a:lstStyle/>
          <a:p>
            <a:pPr marL="0" indent="0">
              <a:lnSpc>
                <a:spcPct val="150000"/>
              </a:lnSpc>
              <a:buNone/>
            </a:pPr>
            <a:r>
              <a:rPr lang="en-US" altLang="en-US" dirty="0">
                <a:latin typeface="Times New Roman" panose="02020603050405020304" pitchFamily="18" charset="0"/>
                <a:cs typeface="Times New Roman" panose="02020603050405020304" pitchFamily="18" charset="0"/>
              </a:rPr>
              <a:t>1. Biochemical examinations</a:t>
            </a:r>
          </a:p>
          <a:p>
            <a:pPr marL="0" indent="0">
              <a:lnSpc>
                <a:spcPct val="150000"/>
              </a:lnSpc>
              <a:buNone/>
            </a:pPr>
            <a:r>
              <a:rPr lang="en-US" altLang="en-US" dirty="0">
                <a:latin typeface="Times New Roman" panose="02020603050405020304" pitchFamily="18" charset="0"/>
                <a:cs typeface="Times New Roman" panose="02020603050405020304" pitchFamily="18" charset="0"/>
              </a:rPr>
              <a:t>2. Chemical profile, for example:</a:t>
            </a:r>
          </a:p>
          <a:p>
            <a:pPr lvl="1">
              <a:lnSpc>
                <a:spcPct val="150000"/>
              </a:lnSpc>
            </a:pPr>
            <a:r>
              <a:rPr lang="en-US" altLang="en-US" sz="2400" dirty="0">
                <a:latin typeface="Times New Roman" panose="02020603050405020304" pitchFamily="18" charset="0"/>
                <a:cs typeface="Times New Roman" panose="02020603050405020304" pitchFamily="18" charset="0"/>
              </a:rPr>
              <a:t>Liver functions</a:t>
            </a:r>
          </a:p>
          <a:p>
            <a:pPr lvl="1">
              <a:lnSpc>
                <a:spcPct val="150000"/>
              </a:lnSpc>
            </a:pPr>
            <a:r>
              <a:rPr lang="en-US" altLang="en-US" sz="2400" dirty="0">
                <a:latin typeface="Times New Roman" panose="02020603050405020304" pitchFamily="18" charset="0"/>
                <a:cs typeface="Times New Roman" panose="02020603050405020304" pitchFamily="18" charset="0"/>
              </a:rPr>
              <a:t>Renal functions</a:t>
            </a:r>
          </a:p>
          <a:p>
            <a:pPr lvl="1">
              <a:lnSpc>
                <a:spcPct val="150000"/>
              </a:lnSpc>
            </a:pPr>
            <a:r>
              <a:rPr lang="en-US" altLang="en-US" sz="2400" dirty="0">
                <a:latin typeface="Times New Roman" panose="02020603050405020304" pitchFamily="18" charset="0"/>
                <a:cs typeface="Times New Roman" panose="02020603050405020304" pitchFamily="18" charset="0"/>
              </a:rPr>
              <a:t>Thyroid functions</a:t>
            </a:r>
          </a:p>
          <a:p>
            <a:pPr marL="0" indent="0">
              <a:lnSpc>
                <a:spcPct val="150000"/>
              </a:lnSpc>
              <a:buNone/>
            </a:pPr>
            <a:r>
              <a:rPr lang="en-US" altLang="en-US" dirty="0">
                <a:latin typeface="Times New Roman" panose="02020603050405020304" pitchFamily="18" charset="0"/>
                <a:cs typeface="Times New Roman" panose="02020603050405020304" pitchFamily="18" charset="0"/>
              </a:rPr>
              <a:t>3. Vitamin levels, for example, B12</a:t>
            </a:r>
          </a:p>
          <a:p>
            <a:pPr marL="0" indent="0">
              <a:lnSpc>
                <a:spcPct val="150000"/>
              </a:lnSpc>
              <a:buNone/>
            </a:pPr>
            <a:endParaRPr lang="en-US" alt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5178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1981200" y="860611"/>
            <a:ext cx="7543800" cy="1492623"/>
          </a:xfrm>
        </p:spPr>
        <p:txBody>
          <a:bodyPr>
            <a:normAutofit/>
          </a:bodyPr>
          <a:lstStyle/>
          <a:p>
            <a:r>
              <a:rPr lang="en-US" altLang="en-US" sz="4000" b="1" dirty="0">
                <a:solidFill>
                  <a:srgbClr val="FF0000"/>
                </a:solidFill>
              </a:rPr>
              <a:t>INVESTIGATIONS CONT’</a:t>
            </a:r>
          </a:p>
        </p:txBody>
      </p:sp>
      <p:sp>
        <p:nvSpPr>
          <p:cNvPr id="3" name="Content Placeholder 2"/>
          <p:cNvSpPr>
            <a:spLocks noGrp="1"/>
          </p:cNvSpPr>
          <p:nvPr>
            <p:ph idx="1"/>
          </p:nvPr>
        </p:nvSpPr>
        <p:spPr>
          <a:xfrm>
            <a:off x="1311088" y="2507876"/>
            <a:ext cx="10284564" cy="3623050"/>
          </a:xfrm>
        </p:spPr>
        <p:txBody>
          <a:bodyPr/>
          <a:lstStyle/>
          <a:p>
            <a:pPr marL="0" indent="0">
              <a:lnSpc>
                <a:spcPct val="150000"/>
              </a:lnSpc>
              <a:buNone/>
              <a:defRPr/>
            </a:pPr>
            <a:r>
              <a:rPr lang="en-US" dirty="0">
                <a:latin typeface="Times New Roman" pitchFamily="18" charset="0"/>
                <a:cs typeface="Times New Roman" pitchFamily="18" charset="0"/>
              </a:rPr>
              <a:t>4. Psychoendocrinological examination, for example:</a:t>
            </a:r>
          </a:p>
          <a:p>
            <a:pPr lvl="1">
              <a:lnSpc>
                <a:spcPct val="150000"/>
              </a:lnSpc>
              <a:buFont typeface="Wingdings" panose="05000000000000000000" pitchFamily="2" charset="2"/>
              <a:buChar char="ü"/>
              <a:defRPr/>
            </a:pPr>
            <a:r>
              <a:rPr lang="en-US" sz="2400" dirty="0">
                <a:latin typeface="Times New Roman" pitchFamily="18" charset="0"/>
                <a:cs typeface="Times New Roman" pitchFamily="18" charset="0"/>
              </a:rPr>
              <a:t>TRH stimulation test</a:t>
            </a:r>
          </a:p>
          <a:p>
            <a:pPr lvl="1">
              <a:lnSpc>
                <a:spcPct val="150000"/>
              </a:lnSpc>
              <a:buFont typeface="Wingdings" panose="05000000000000000000" pitchFamily="2" charset="2"/>
              <a:buChar char="ü"/>
              <a:defRPr/>
            </a:pPr>
            <a:r>
              <a:rPr lang="en-US" sz="2400" dirty="0">
                <a:latin typeface="Times New Roman" pitchFamily="18" charset="0"/>
                <a:cs typeface="Times New Roman" pitchFamily="18" charset="0"/>
              </a:rPr>
              <a:t>Dexamethasone suppression test</a:t>
            </a:r>
          </a:p>
          <a:p>
            <a:pPr marL="0" indent="0">
              <a:lnSpc>
                <a:spcPct val="150000"/>
              </a:lnSpc>
              <a:buNone/>
              <a:defRPr/>
            </a:pPr>
            <a:r>
              <a:rPr lang="en-US" dirty="0">
                <a:latin typeface="Times New Roman" pitchFamily="18" charset="0"/>
                <a:cs typeface="Times New Roman" pitchFamily="18" charset="0"/>
              </a:rPr>
              <a:t>5. Electroencephalographic examination</a:t>
            </a:r>
          </a:p>
          <a:p>
            <a:pPr marL="0" indent="0">
              <a:lnSpc>
                <a:spcPct val="150000"/>
              </a:lnSpc>
              <a:buNone/>
              <a:defRPr/>
            </a:pPr>
            <a:r>
              <a:rPr lang="en-US" dirty="0">
                <a:latin typeface="Times New Roman" pitchFamily="18" charset="0"/>
                <a:cs typeface="Times New Roman" pitchFamily="18" charset="0"/>
              </a:rPr>
              <a:t>6. Computer tomography of the brain</a:t>
            </a:r>
          </a:p>
          <a:p>
            <a:pPr>
              <a:lnSpc>
                <a:spcPct val="150000"/>
              </a:lnSpc>
              <a:defRPr/>
            </a:pPr>
            <a:endParaRPr lang="en-US" sz="3200" dirty="0"/>
          </a:p>
        </p:txBody>
      </p:sp>
    </p:spTree>
    <p:extLst>
      <p:ext uri="{BB962C8B-B14F-4D97-AF65-F5344CB8AC3E}">
        <p14:creationId xmlns:p14="http://schemas.microsoft.com/office/powerpoint/2010/main" val="14493489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1364973" y="806824"/>
            <a:ext cx="9782639" cy="1539688"/>
          </a:xfrm>
        </p:spPr>
        <p:txBody>
          <a:bodyPr>
            <a:noAutofit/>
          </a:bodyPr>
          <a:lstStyle/>
          <a:p>
            <a:pPr algn="ctr"/>
            <a:r>
              <a:rPr lang="en-US" altLang="en-US" sz="4800" b="1" dirty="0">
                <a:solidFill>
                  <a:srgbClr val="FF0000"/>
                </a:solidFill>
              </a:rPr>
              <a:t>Mental status examination(MSE)</a:t>
            </a:r>
          </a:p>
        </p:txBody>
      </p:sp>
      <p:sp>
        <p:nvSpPr>
          <p:cNvPr id="3" name="Content Placeholder 2"/>
          <p:cNvSpPr>
            <a:spLocks noGrp="1"/>
          </p:cNvSpPr>
          <p:nvPr>
            <p:ph idx="1"/>
          </p:nvPr>
        </p:nvSpPr>
        <p:spPr>
          <a:xfrm>
            <a:off x="1311089" y="2588560"/>
            <a:ext cx="9460006" cy="3375212"/>
          </a:xfrm>
        </p:spPr>
        <p:txBody>
          <a:bodyPr>
            <a:normAutofit/>
          </a:bodyPr>
          <a:lstStyle/>
          <a:p>
            <a:pPr algn="just"/>
            <a:r>
              <a:rPr lang="en-US" altLang="en-US" dirty="0" smtClean="0">
                <a:latin typeface="Times New Roman" panose="02020603050405020304" pitchFamily="18" charset="0"/>
                <a:cs typeface="Times New Roman" panose="02020603050405020304" pitchFamily="18" charset="0"/>
              </a:rPr>
              <a:t>The mental status examination is a description of all the areas of the client’s mental functioning. </a:t>
            </a:r>
          </a:p>
          <a:p>
            <a:pPr algn="just"/>
            <a:r>
              <a:rPr lang="en-US" altLang="en-US" dirty="0" smtClean="0">
                <a:latin typeface="Times New Roman" panose="02020603050405020304" pitchFamily="18" charset="0"/>
                <a:cs typeface="Times New Roman" panose="02020603050405020304" pitchFamily="18" charset="0"/>
              </a:rPr>
              <a:t>MSA is essential to the development of an appropriate plan of care</a:t>
            </a:r>
          </a:p>
          <a:p>
            <a:pPr algn="just"/>
            <a:r>
              <a:rPr lang="en-US" altLang="en-US" dirty="0" smtClean="0">
                <a:latin typeface="Times New Roman" panose="02020603050405020304" pitchFamily="18" charset="0"/>
                <a:cs typeface="Times New Roman" panose="02020603050405020304" pitchFamily="18" charset="0"/>
              </a:rPr>
              <a:t>Done during admission and periodically to assess patients response to therapy and to determine fitness for discharge from hospital.</a:t>
            </a:r>
          </a:p>
          <a:p>
            <a:pPr algn="just"/>
            <a:endParaRPr lang="en-US" altLang="en-US" dirty="0" smtClean="0"/>
          </a:p>
        </p:txBody>
      </p:sp>
    </p:spTree>
    <p:extLst>
      <p:ext uri="{BB962C8B-B14F-4D97-AF65-F5344CB8AC3E}">
        <p14:creationId xmlns:p14="http://schemas.microsoft.com/office/powerpoint/2010/main" val="24033848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2001078" y="692524"/>
            <a:ext cx="7523922" cy="1512794"/>
          </a:xfrm>
        </p:spPr>
        <p:txBody>
          <a:bodyPr>
            <a:normAutofit/>
          </a:bodyPr>
          <a:lstStyle/>
          <a:p>
            <a:pPr algn="ctr"/>
            <a:r>
              <a:rPr lang="en-US" altLang="en-US" sz="4800" b="1" dirty="0" smtClean="0">
                <a:solidFill>
                  <a:srgbClr val="FF0000"/>
                </a:solidFill>
              </a:rPr>
              <a:t>Components of MSE</a:t>
            </a:r>
          </a:p>
        </p:txBody>
      </p:sp>
      <p:sp>
        <p:nvSpPr>
          <p:cNvPr id="3" name="Content Placeholder 2"/>
          <p:cNvSpPr>
            <a:spLocks noGrp="1"/>
          </p:cNvSpPr>
          <p:nvPr>
            <p:ph idx="1"/>
          </p:nvPr>
        </p:nvSpPr>
        <p:spPr>
          <a:xfrm>
            <a:off x="1510747" y="2460812"/>
            <a:ext cx="9771335" cy="3637430"/>
          </a:xfrm>
        </p:spPr>
        <p:txBody>
          <a:bodyPr>
            <a:normAutofit fontScale="92500" lnSpcReduction="20000"/>
          </a:bodyPr>
          <a:lstStyle/>
          <a:p>
            <a:pPr>
              <a:lnSpc>
                <a:spcPct val="110000"/>
              </a:lnSpc>
            </a:pPr>
            <a:r>
              <a:rPr lang="en-US" altLang="en-US" dirty="0">
                <a:latin typeface="Times New Roman" panose="02020603050405020304" pitchFamily="18" charset="0"/>
                <a:cs typeface="Times New Roman" panose="02020603050405020304" pitchFamily="18" charset="0"/>
              </a:rPr>
              <a:t>Appearance -</a:t>
            </a:r>
            <a:r>
              <a:rPr lang="en-US" altLang="en-US" i="1" dirty="0">
                <a:latin typeface="Times New Roman" panose="02020603050405020304" pitchFamily="18" charset="0"/>
                <a:cs typeface="Times New Roman" panose="02020603050405020304" pitchFamily="18" charset="0"/>
              </a:rPr>
              <a:t>poise, clothing, and grooming</a:t>
            </a:r>
          </a:p>
          <a:p>
            <a:pPr>
              <a:lnSpc>
                <a:spcPct val="110000"/>
              </a:lnSpc>
            </a:pPr>
            <a:r>
              <a:rPr lang="en-US" altLang="en-US" dirty="0">
                <a:latin typeface="Times New Roman" panose="02020603050405020304" pitchFamily="18" charset="0"/>
                <a:cs typeface="Times New Roman" panose="02020603050405020304" pitchFamily="18" charset="0"/>
              </a:rPr>
              <a:t>Overt behavior </a:t>
            </a:r>
          </a:p>
          <a:p>
            <a:pPr>
              <a:lnSpc>
                <a:spcPct val="110000"/>
              </a:lnSpc>
            </a:pPr>
            <a:r>
              <a:rPr lang="en-US" altLang="en-US" dirty="0">
                <a:latin typeface="Times New Roman" panose="02020603050405020304" pitchFamily="18" charset="0"/>
                <a:cs typeface="Times New Roman" panose="02020603050405020304" pitchFamily="18" charset="0"/>
              </a:rPr>
              <a:t>Attitude </a:t>
            </a:r>
          </a:p>
          <a:p>
            <a:pPr>
              <a:lnSpc>
                <a:spcPct val="110000"/>
              </a:lnSpc>
            </a:pPr>
            <a:r>
              <a:rPr lang="en-US" altLang="en-US" dirty="0">
                <a:latin typeface="Times New Roman" panose="02020603050405020304" pitchFamily="18" charset="0"/>
                <a:cs typeface="Times New Roman" panose="02020603050405020304" pitchFamily="18" charset="0"/>
              </a:rPr>
              <a:t>Speech </a:t>
            </a:r>
          </a:p>
          <a:p>
            <a:pPr>
              <a:lnSpc>
                <a:spcPct val="110000"/>
              </a:lnSpc>
            </a:pPr>
            <a:r>
              <a:rPr lang="en-US" altLang="en-US" dirty="0">
                <a:latin typeface="Times New Roman" panose="02020603050405020304" pitchFamily="18" charset="0"/>
                <a:cs typeface="Times New Roman" panose="02020603050405020304" pitchFamily="18" charset="0"/>
              </a:rPr>
              <a:t>Mood and affect </a:t>
            </a:r>
          </a:p>
          <a:p>
            <a:pPr>
              <a:lnSpc>
                <a:spcPct val="110000"/>
              </a:lnSpc>
            </a:pPr>
            <a:r>
              <a:rPr lang="en-US" altLang="en-US" dirty="0">
                <a:latin typeface="Times New Roman" panose="02020603050405020304" pitchFamily="18" charset="0"/>
                <a:cs typeface="Times New Roman" panose="02020603050405020304" pitchFamily="18" charset="0"/>
              </a:rPr>
              <a:t>Thinking </a:t>
            </a:r>
          </a:p>
          <a:p>
            <a:pPr lvl="1">
              <a:lnSpc>
                <a:spcPct val="110000"/>
              </a:lnSpc>
            </a:pPr>
            <a:r>
              <a:rPr lang="en-US" altLang="en-US" sz="2400" dirty="0">
                <a:latin typeface="Times New Roman" panose="02020603050405020304" pitchFamily="18" charset="0"/>
                <a:cs typeface="Times New Roman" panose="02020603050405020304" pitchFamily="18" charset="0"/>
              </a:rPr>
              <a:t>Form </a:t>
            </a:r>
          </a:p>
          <a:p>
            <a:pPr lvl="1">
              <a:lnSpc>
                <a:spcPct val="110000"/>
              </a:lnSpc>
            </a:pPr>
            <a:r>
              <a:rPr lang="en-US" altLang="en-US" sz="2400" dirty="0">
                <a:latin typeface="Times New Roman" panose="02020603050405020304" pitchFamily="18" charset="0"/>
                <a:cs typeface="Times New Roman" panose="02020603050405020304" pitchFamily="18" charset="0"/>
              </a:rPr>
              <a:t>Content</a:t>
            </a:r>
          </a:p>
          <a:p>
            <a:pPr>
              <a:lnSpc>
                <a:spcPct val="110000"/>
              </a:lnSpc>
            </a:pPr>
            <a:endParaRPr lang="en-US" altLang="en-US" sz="2800" dirty="0"/>
          </a:p>
        </p:txBody>
      </p:sp>
    </p:spTree>
    <p:extLst>
      <p:ext uri="{BB962C8B-B14F-4D97-AF65-F5344CB8AC3E}">
        <p14:creationId xmlns:p14="http://schemas.microsoft.com/office/powerpoint/2010/main" val="4081484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2093842" y="766481"/>
            <a:ext cx="7431157" cy="1559859"/>
          </a:xfrm>
        </p:spPr>
        <p:txBody>
          <a:bodyPr>
            <a:normAutofit/>
          </a:bodyPr>
          <a:lstStyle/>
          <a:p>
            <a:pPr algn="ctr"/>
            <a:r>
              <a:rPr lang="en-US" altLang="en-US" sz="4000" b="1" dirty="0">
                <a:solidFill>
                  <a:srgbClr val="FF0000"/>
                </a:solidFill>
              </a:rPr>
              <a:t>MSE CONT’</a:t>
            </a:r>
          </a:p>
        </p:txBody>
      </p:sp>
      <p:sp>
        <p:nvSpPr>
          <p:cNvPr id="3" name="Content Placeholder 2"/>
          <p:cNvSpPr>
            <a:spLocks noGrp="1"/>
          </p:cNvSpPr>
          <p:nvPr>
            <p:ph idx="1"/>
          </p:nvPr>
        </p:nvSpPr>
        <p:spPr>
          <a:xfrm>
            <a:off x="1417983" y="2433918"/>
            <a:ext cx="10124660" cy="3778623"/>
          </a:xfrm>
        </p:spPr>
        <p:txBody>
          <a:bodyPr>
            <a:normAutofit fontScale="62500" lnSpcReduction="20000"/>
          </a:bodyPr>
          <a:lstStyle/>
          <a:p>
            <a:pPr>
              <a:lnSpc>
                <a:spcPct val="110000"/>
              </a:lnSpc>
            </a:pPr>
            <a:r>
              <a:rPr lang="en-US" altLang="en-US" sz="2600" dirty="0">
                <a:latin typeface="Times New Roman" panose="02020603050405020304" pitchFamily="18" charset="0"/>
                <a:cs typeface="Times New Roman" panose="02020603050405020304" pitchFamily="18" charset="0"/>
              </a:rPr>
              <a:t>Perceptions </a:t>
            </a:r>
          </a:p>
          <a:p>
            <a:pPr>
              <a:lnSpc>
                <a:spcPct val="110000"/>
              </a:lnSpc>
            </a:pPr>
            <a:r>
              <a:rPr lang="en-US" altLang="en-US" sz="2600" dirty="0">
                <a:latin typeface="Times New Roman" panose="02020603050405020304" pitchFamily="18" charset="0"/>
                <a:cs typeface="Times New Roman" panose="02020603050405020304" pitchFamily="18" charset="0"/>
              </a:rPr>
              <a:t>Cognition/Sensorium </a:t>
            </a:r>
          </a:p>
          <a:p>
            <a:pPr lvl="1">
              <a:lnSpc>
                <a:spcPct val="110000"/>
              </a:lnSpc>
            </a:pPr>
            <a:r>
              <a:rPr lang="en-US" altLang="en-US" sz="2600" dirty="0">
                <a:latin typeface="Times New Roman" panose="02020603050405020304" pitchFamily="18" charset="0"/>
                <a:cs typeface="Times New Roman" panose="02020603050405020304" pitchFamily="18" charset="0"/>
              </a:rPr>
              <a:t>Alertness </a:t>
            </a:r>
          </a:p>
          <a:p>
            <a:pPr lvl="1">
              <a:lnSpc>
                <a:spcPct val="110000"/>
              </a:lnSpc>
            </a:pPr>
            <a:r>
              <a:rPr lang="en-US" altLang="en-US" sz="2600" dirty="0">
                <a:latin typeface="Times New Roman" panose="02020603050405020304" pitchFamily="18" charset="0"/>
                <a:cs typeface="Times New Roman" panose="02020603050405020304" pitchFamily="18" charset="0"/>
              </a:rPr>
              <a:t>Orientation (person, place, time) </a:t>
            </a:r>
          </a:p>
          <a:p>
            <a:pPr lvl="1">
              <a:lnSpc>
                <a:spcPct val="110000"/>
              </a:lnSpc>
            </a:pPr>
            <a:r>
              <a:rPr lang="en-US" altLang="en-US" sz="2600" dirty="0">
                <a:latin typeface="Times New Roman" panose="02020603050405020304" pitchFamily="18" charset="0"/>
                <a:cs typeface="Times New Roman" panose="02020603050405020304" pitchFamily="18" charset="0"/>
              </a:rPr>
              <a:t>Concentration </a:t>
            </a:r>
          </a:p>
          <a:p>
            <a:pPr lvl="1">
              <a:lnSpc>
                <a:spcPct val="110000"/>
              </a:lnSpc>
            </a:pPr>
            <a:r>
              <a:rPr lang="en-US" altLang="en-US" sz="2600" dirty="0">
                <a:latin typeface="Times New Roman" panose="02020603050405020304" pitchFamily="18" charset="0"/>
                <a:cs typeface="Times New Roman" panose="02020603050405020304" pitchFamily="18" charset="0"/>
              </a:rPr>
              <a:t>Memory (immediate, recent, long term) </a:t>
            </a:r>
          </a:p>
          <a:p>
            <a:pPr lvl="1">
              <a:lnSpc>
                <a:spcPct val="110000"/>
              </a:lnSpc>
            </a:pPr>
            <a:r>
              <a:rPr lang="en-US" altLang="en-US" sz="2600" dirty="0">
                <a:latin typeface="Times New Roman" panose="02020603050405020304" pitchFamily="18" charset="0"/>
                <a:cs typeface="Times New Roman" panose="02020603050405020304" pitchFamily="18" charset="0"/>
              </a:rPr>
              <a:t>Attention/Calculations  </a:t>
            </a:r>
          </a:p>
          <a:p>
            <a:pPr lvl="1">
              <a:lnSpc>
                <a:spcPct val="110000"/>
              </a:lnSpc>
            </a:pPr>
            <a:r>
              <a:rPr lang="en-US" altLang="en-US" sz="2600" dirty="0">
                <a:latin typeface="Times New Roman" panose="02020603050405020304" pitchFamily="18" charset="0"/>
                <a:cs typeface="Times New Roman" panose="02020603050405020304" pitchFamily="18" charset="0"/>
              </a:rPr>
              <a:t>Abstract reasoning</a:t>
            </a:r>
          </a:p>
          <a:p>
            <a:pPr>
              <a:lnSpc>
                <a:spcPct val="110000"/>
              </a:lnSpc>
            </a:pPr>
            <a:r>
              <a:rPr lang="en-US" altLang="en-US" sz="2600" dirty="0">
                <a:latin typeface="Times New Roman" panose="02020603050405020304" pitchFamily="18" charset="0"/>
                <a:cs typeface="Times New Roman" panose="02020603050405020304" pitchFamily="18" charset="0"/>
              </a:rPr>
              <a:t>Insight </a:t>
            </a:r>
          </a:p>
          <a:p>
            <a:pPr>
              <a:lnSpc>
                <a:spcPct val="110000"/>
              </a:lnSpc>
            </a:pPr>
            <a:r>
              <a:rPr lang="en-US" altLang="en-US" sz="2600" dirty="0">
                <a:latin typeface="Times New Roman" panose="02020603050405020304" pitchFamily="18" charset="0"/>
                <a:cs typeface="Times New Roman" panose="02020603050405020304" pitchFamily="18" charset="0"/>
              </a:rPr>
              <a:t>Judgment</a:t>
            </a:r>
          </a:p>
          <a:p>
            <a:pPr>
              <a:lnSpc>
                <a:spcPct val="110000"/>
              </a:lnSpc>
            </a:pPr>
            <a:endParaRPr lang="en-US"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2702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b="1" dirty="0"/>
              <a:t>b) Kenya Criminal Procedure Code </a:t>
            </a:r>
            <a:r>
              <a:rPr lang="en-US" b="1" u="sng" dirty="0"/>
              <a:t>(Cap 75), Sections 162-163</a:t>
            </a:r>
          </a:p>
          <a:p>
            <a:r>
              <a:rPr lang="en-US" u="sng" dirty="0"/>
              <a:t>Section 162: </a:t>
            </a:r>
            <a:r>
              <a:rPr lang="en-US" dirty="0"/>
              <a:t>Procedures for persons suspected to be of unsound mind during legal proceedings.</a:t>
            </a:r>
          </a:p>
          <a:p>
            <a:r>
              <a:rPr lang="en-US" u="sng" dirty="0"/>
              <a:t>Section 163: </a:t>
            </a:r>
            <a:r>
              <a:rPr lang="en-US" dirty="0"/>
              <a:t>Deals with those</a:t>
            </a:r>
            <a:r>
              <a:rPr lang="en-US" u="sng" dirty="0"/>
              <a:t> acquitted </a:t>
            </a:r>
            <a:r>
              <a:rPr lang="en-US" dirty="0"/>
              <a:t>on grounds of insanity.</a:t>
            </a:r>
          </a:p>
          <a:p>
            <a:r>
              <a:rPr lang="en-US" dirty="0"/>
              <a:t>Ensures </a:t>
            </a:r>
            <a:r>
              <a:rPr lang="en-US" u="sng" dirty="0"/>
              <a:t>fair trial, appropriate care, </a:t>
            </a:r>
            <a:r>
              <a:rPr lang="en-US" dirty="0"/>
              <a:t>and management </a:t>
            </a:r>
            <a:r>
              <a:rPr lang="en-US" dirty="0" smtClean="0"/>
              <a:t>o f </a:t>
            </a:r>
            <a:r>
              <a:rPr lang="en-US" u="sng" dirty="0"/>
              <a:t>mentally ill offenders.</a:t>
            </a:r>
          </a:p>
          <a:p>
            <a:pPr marL="0" indent="0">
              <a:buNone/>
            </a:pPr>
            <a:r>
              <a:rPr lang="en-US" b="1" dirty="0"/>
              <a:t>c) Prisons Act (Section 38)</a:t>
            </a:r>
          </a:p>
          <a:p>
            <a:r>
              <a:rPr lang="en-US" dirty="0"/>
              <a:t>Allows transfer of </a:t>
            </a:r>
            <a:r>
              <a:rPr lang="en-US" u="sng" dirty="0"/>
              <a:t>mentally ill prisoners </a:t>
            </a:r>
            <a:r>
              <a:rPr lang="en-US" dirty="0"/>
              <a:t>to appropriate health facilities.</a:t>
            </a:r>
          </a:p>
          <a:p>
            <a:r>
              <a:rPr lang="en-US" dirty="0"/>
              <a:t>Ensures access to </a:t>
            </a:r>
            <a:r>
              <a:rPr lang="en-US" u="sng" dirty="0"/>
              <a:t>mental health treatment </a:t>
            </a:r>
            <a:r>
              <a:rPr lang="en-US" dirty="0"/>
              <a:t>while in custody.</a:t>
            </a:r>
          </a:p>
          <a:p>
            <a:endParaRPr lang="en-US" dirty="0"/>
          </a:p>
          <a:p>
            <a:endParaRPr lang="en-US" dirty="0"/>
          </a:p>
        </p:txBody>
      </p:sp>
    </p:spTree>
    <p:extLst>
      <p:ext uri="{BB962C8B-B14F-4D97-AF65-F5344CB8AC3E}">
        <p14:creationId xmlns:p14="http://schemas.microsoft.com/office/powerpoint/2010/main" val="16268975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2067338" y="719417"/>
            <a:ext cx="7457661" cy="1432111"/>
          </a:xfrm>
        </p:spPr>
        <p:txBody>
          <a:bodyPr>
            <a:normAutofit/>
          </a:bodyPr>
          <a:lstStyle/>
          <a:p>
            <a:pPr algn="ctr"/>
            <a:r>
              <a:rPr lang="en-US" altLang="en-US" sz="5400" b="1" dirty="0">
                <a:solidFill>
                  <a:srgbClr val="FF0000"/>
                </a:solidFill>
              </a:rPr>
              <a:t>Appearance </a:t>
            </a:r>
          </a:p>
        </p:txBody>
      </p:sp>
      <p:sp>
        <p:nvSpPr>
          <p:cNvPr id="67587" name="Content Placeholder 2"/>
          <p:cNvSpPr>
            <a:spLocks noGrp="1"/>
          </p:cNvSpPr>
          <p:nvPr>
            <p:ph idx="1"/>
          </p:nvPr>
        </p:nvSpPr>
        <p:spPr>
          <a:xfrm>
            <a:off x="860612" y="2366683"/>
            <a:ext cx="10589559" cy="3771900"/>
          </a:xfrm>
        </p:spPr>
        <p:txBody>
          <a:bodyPr>
            <a:normAutofit/>
          </a:bodyPr>
          <a:lstStyle/>
          <a:p>
            <a:pPr algn="just"/>
            <a:r>
              <a:rPr lang="en-US" altLang="en-US" dirty="0">
                <a:latin typeface="Times New Roman" panose="02020603050405020304" pitchFamily="18" charset="0"/>
                <a:cs typeface="Times New Roman" panose="02020603050405020304" pitchFamily="18" charset="0"/>
              </a:rPr>
              <a:t>1. </a:t>
            </a:r>
            <a:r>
              <a:rPr lang="en-US" altLang="en-US" b="1" i="1" dirty="0">
                <a:latin typeface="Times New Roman" panose="02020603050405020304" pitchFamily="18" charset="0"/>
                <a:cs typeface="Times New Roman" panose="02020603050405020304" pitchFamily="18" charset="0"/>
              </a:rPr>
              <a:t>Grooming and dress</a:t>
            </a:r>
            <a:r>
              <a:rPr lang="en-US" altLang="en-US" dirty="0">
                <a:latin typeface="Times New Roman" panose="02020603050405020304" pitchFamily="18" charset="0"/>
                <a:cs typeface="Times New Roman" panose="02020603050405020304" pitchFamily="18" charset="0"/>
              </a:rPr>
              <a:t>- Note unusual modes of dress, Note evidence of soiled clothing, Note use of makeup, Is appearance neat or unkempt?</a:t>
            </a:r>
          </a:p>
          <a:p>
            <a:pPr algn="just"/>
            <a:r>
              <a:rPr lang="en-US" altLang="en-US" dirty="0">
                <a:latin typeface="Times New Roman" panose="02020603050405020304" pitchFamily="18" charset="0"/>
                <a:cs typeface="Times New Roman" panose="02020603050405020304" pitchFamily="18" charset="0"/>
              </a:rPr>
              <a:t>2. </a:t>
            </a:r>
            <a:r>
              <a:rPr lang="en-US" altLang="en-US" b="1" i="1" dirty="0">
                <a:latin typeface="Times New Roman" panose="02020603050405020304" pitchFamily="18" charset="0"/>
                <a:cs typeface="Times New Roman" panose="02020603050405020304" pitchFamily="18" charset="0"/>
              </a:rPr>
              <a:t>Hygiene</a:t>
            </a:r>
            <a:r>
              <a:rPr lang="en-US" altLang="en-US" dirty="0">
                <a:latin typeface="Times New Roman" panose="02020603050405020304" pitchFamily="18" charset="0"/>
                <a:cs typeface="Times New Roman" panose="02020603050405020304" pitchFamily="18" charset="0"/>
              </a:rPr>
              <a:t>-Note evidence of body or breath odor, Note condition of skin, fingernails</a:t>
            </a:r>
          </a:p>
          <a:p>
            <a:pPr algn="just"/>
            <a:r>
              <a:rPr lang="en-US" altLang="en-US" dirty="0">
                <a:latin typeface="Times New Roman" panose="02020603050405020304" pitchFamily="18" charset="0"/>
                <a:cs typeface="Times New Roman" panose="02020603050405020304" pitchFamily="18" charset="0"/>
              </a:rPr>
              <a:t>3</a:t>
            </a:r>
            <a:r>
              <a:rPr lang="en-US" altLang="en-US" b="1" i="1" dirty="0">
                <a:latin typeface="Times New Roman" panose="02020603050405020304" pitchFamily="18" charset="0"/>
                <a:cs typeface="Times New Roman" panose="02020603050405020304" pitchFamily="18" charset="0"/>
              </a:rPr>
              <a:t>. Posture</a:t>
            </a:r>
            <a:r>
              <a:rPr lang="en-US" altLang="en-US" dirty="0">
                <a:latin typeface="Times New Roman" panose="02020603050405020304" pitchFamily="18" charset="0"/>
                <a:cs typeface="Times New Roman" panose="02020603050405020304" pitchFamily="18" charset="0"/>
              </a:rPr>
              <a:t>-Note if standing upright, rigid, slumped over.</a:t>
            </a:r>
          </a:p>
          <a:p>
            <a:pPr algn="just"/>
            <a:r>
              <a:rPr lang="en-US" altLang="en-US" dirty="0">
                <a:latin typeface="Times New Roman" panose="02020603050405020304" pitchFamily="18" charset="0"/>
                <a:cs typeface="Times New Roman" panose="02020603050405020304" pitchFamily="18" charset="0"/>
              </a:rPr>
              <a:t>4. </a:t>
            </a:r>
            <a:r>
              <a:rPr lang="en-US" altLang="en-US" b="1" i="1" dirty="0">
                <a:latin typeface="Times New Roman" panose="02020603050405020304" pitchFamily="18" charset="0"/>
                <a:cs typeface="Times New Roman" panose="02020603050405020304" pitchFamily="18" charset="0"/>
              </a:rPr>
              <a:t>Height and weight</a:t>
            </a:r>
            <a:r>
              <a:rPr lang="en-US" altLang="en-US" dirty="0">
                <a:latin typeface="Times New Roman" panose="02020603050405020304" pitchFamily="18" charset="0"/>
                <a:cs typeface="Times New Roman" panose="02020603050405020304" pitchFamily="18" charset="0"/>
              </a:rPr>
              <a:t>- Perform accurate measurements.</a:t>
            </a:r>
          </a:p>
          <a:p>
            <a:pPr algn="just"/>
            <a:endParaRPr lang="en-US"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5916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anim calcmode="lin" valueType="num">
                                      <p:cBhvr additive="base">
                                        <p:cTn id="7" dur="500" fill="hold"/>
                                        <p:tgtEl>
                                          <p:spTgt spid="675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75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7587">
                                            <p:txEl>
                                              <p:pRg st="1" end="1"/>
                                            </p:txEl>
                                          </p:spTgt>
                                        </p:tgtEl>
                                        <p:attrNameLst>
                                          <p:attrName>style.visibility</p:attrName>
                                        </p:attrNameLst>
                                      </p:cBhvr>
                                      <p:to>
                                        <p:strVal val="visible"/>
                                      </p:to>
                                    </p:set>
                                    <p:anim calcmode="lin" valueType="num">
                                      <p:cBhvr additive="base">
                                        <p:cTn id="13" dur="500" fill="hold"/>
                                        <p:tgtEl>
                                          <p:spTgt spid="675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75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7587">
                                            <p:txEl>
                                              <p:pRg st="2" end="2"/>
                                            </p:txEl>
                                          </p:spTgt>
                                        </p:tgtEl>
                                        <p:attrNameLst>
                                          <p:attrName>style.visibility</p:attrName>
                                        </p:attrNameLst>
                                      </p:cBhvr>
                                      <p:to>
                                        <p:strVal val="visible"/>
                                      </p:to>
                                    </p:set>
                                    <p:anim calcmode="lin" valueType="num">
                                      <p:cBhvr additive="base">
                                        <p:cTn id="19" dur="500" fill="hold"/>
                                        <p:tgtEl>
                                          <p:spTgt spid="675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75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67587">
                                            <p:txEl>
                                              <p:pRg st="3" end="3"/>
                                            </p:txEl>
                                          </p:spTgt>
                                        </p:tgtEl>
                                        <p:attrNameLst>
                                          <p:attrName>style.visibility</p:attrName>
                                        </p:attrNameLst>
                                      </p:cBhvr>
                                      <p:to>
                                        <p:strVal val="visible"/>
                                      </p:to>
                                    </p:set>
                                    <p:anim calcmode="lin" valueType="num">
                                      <p:cBhvr additive="base">
                                        <p:cTn id="25" dur="500" fill="hold"/>
                                        <p:tgtEl>
                                          <p:spTgt spid="675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758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2027582" y="638735"/>
            <a:ext cx="7497417" cy="1633818"/>
          </a:xfrm>
        </p:spPr>
        <p:txBody>
          <a:bodyPr>
            <a:noAutofit/>
          </a:bodyPr>
          <a:lstStyle/>
          <a:p>
            <a:pPr algn="ctr"/>
            <a:r>
              <a:rPr lang="en-US" altLang="en-US" sz="6600" dirty="0" err="1" smtClean="0">
                <a:solidFill>
                  <a:srgbClr val="FF0000"/>
                </a:solidFill>
              </a:rPr>
              <a:t>cont</a:t>
            </a:r>
            <a:r>
              <a:rPr lang="en-US" altLang="en-US" sz="6600" dirty="0" smtClean="0">
                <a:solidFill>
                  <a:srgbClr val="FF0000"/>
                </a:solidFill>
              </a:rPr>
              <a:t>’</a:t>
            </a:r>
            <a:endParaRPr lang="en-US" altLang="en-US" sz="6600" dirty="0">
              <a:solidFill>
                <a:srgbClr val="FF0000"/>
              </a:solidFill>
            </a:endParaRPr>
          </a:p>
        </p:txBody>
      </p:sp>
      <p:sp>
        <p:nvSpPr>
          <p:cNvPr id="68611" name="Content Placeholder 2"/>
          <p:cNvSpPr>
            <a:spLocks noGrp="1"/>
          </p:cNvSpPr>
          <p:nvPr>
            <p:ph idx="1"/>
          </p:nvPr>
        </p:nvSpPr>
        <p:spPr>
          <a:xfrm>
            <a:off x="1325217" y="2454088"/>
            <a:ext cx="10017377" cy="3731559"/>
          </a:xfrm>
        </p:spPr>
        <p:txBody>
          <a:bodyPr>
            <a:normAutofit/>
          </a:bodyPr>
          <a:lstStyle/>
          <a:p>
            <a:pPr algn="just"/>
            <a:r>
              <a:rPr lang="en-US" altLang="en-US" dirty="0">
                <a:latin typeface="Times New Roman" panose="02020603050405020304" pitchFamily="18" charset="0"/>
                <a:cs typeface="Times New Roman" panose="02020603050405020304" pitchFamily="18" charset="0"/>
              </a:rPr>
              <a:t>5</a:t>
            </a:r>
            <a:r>
              <a:rPr lang="en-US" altLang="en-US" b="1" i="1" dirty="0">
                <a:latin typeface="Times New Roman" panose="02020603050405020304" pitchFamily="18" charset="0"/>
                <a:cs typeface="Times New Roman" panose="02020603050405020304" pitchFamily="18" charset="0"/>
              </a:rPr>
              <a:t>. Level of eye contact</a:t>
            </a:r>
            <a:r>
              <a:rPr lang="en-US" altLang="en-US" dirty="0">
                <a:latin typeface="Times New Roman" panose="02020603050405020304" pitchFamily="18" charset="0"/>
                <a:cs typeface="Times New Roman" panose="02020603050405020304" pitchFamily="18" charset="0"/>
              </a:rPr>
              <a:t>-Intermittent, Occasional and fleeting, Sustained and intense, No eye contact</a:t>
            </a:r>
          </a:p>
          <a:p>
            <a:pPr algn="just"/>
            <a:r>
              <a:rPr lang="en-US" altLang="en-US" dirty="0">
                <a:latin typeface="Times New Roman" panose="02020603050405020304" pitchFamily="18" charset="0"/>
                <a:cs typeface="Times New Roman" panose="02020603050405020304" pitchFamily="18" charset="0"/>
              </a:rPr>
              <a:t>6. </a:t>
            </a:r>
            <a:r>
              <a:rPr lang="en-US" altLang="en-US" b="1" i="1" dirty="0">
                <a:latin typeface="Times New Roman" panose="02020603050405020304" pitchFamily="18" charset="0"/>
                <a:cs typeface="Times New Roman" panose="02020603050405020304" pitchFamily="18" charset="0"/>
              </a:rPr>
              <a:t>Hair color and texture</a:t>
            </a:r>
            <a:r>
              <a:rPr lang="en-US" altLang="en-US" dirty="0">
                <a:latin typeface="Times New Roman" panose="02020603050405020304" pitchFamily="18" charset="0"/>
                <a:cs typeface="Times New Roman" panose="02020603050405020304" pitchFamily="18" charset="0"/>
              </a:rPr>
              <a:t>- Is hair clean and healthy looking? greasy, matted, tangled?</a:t>
            </a:r>
          </a:p>
          <a:p>
            <a:pPr algn="just"/>
            <a:r>
              <a:rPr lang="en-US" altLang="en-US" dirty="0">
                <a:latin typeface="Times New Roman" panose="02020603050405020304" pitchFamily="18" charset="0"/>
                <a:cs typeface="Times New Roman" panose="02020603050405020304" pitchFamily="18" charset="0"/>
              </a:rPr>
              <a:t>7. </a:t>
            </a:r>
            <a:r>
              <a:rPr lang="en-US" altLang="en-US" b="1" i="1" dirty="0">
                <a:latin typeface="Times New Roman" panose="02020603050405020304" pitchFamily="18" charset="0"/>
                <a:cs typeface="Times New Roman" panose="02020603050405020304" pitchFamily="18" charset="0"/>
              </a:rPr>
              <a:t>Evidence of scars, tattoos, or other distinguishing skin marks</a:t>
            </a:r>
            <a:r>
              <a:rPr lang="en-US" altLang="en-US" dirty="0">
                <a:latin typeface="Times New Roman" panose="02020603050405020304" pitchFamily="18" charset="0"/>
                <a:cs typeface="Times New Roman" panose="02020603050405020304" pitchFamily="18" charset="0"/>
              </a:rPr>
              <a:t>- Swelling or bruises, Birth marks, Rashes</a:t>
            </a:r>
          </a:p>
          <a:p>
            <a:pPr algn="just"/>
            <a:r>
              <a:rPr lang="en-US" altLang="en-US" dirty="0">
                <a:latin typeface="Times New Roman" panose="02020603050405020304" pitchFamily="18" charset="0"/>
                <a:cs typeface="Times New Roman" panose="02020603050405020304" pitchFamily="18" charset="0"/>
              </a:rPr>
              <a:t>8. Evaluation of client’s appearance compared with Chronological age</a:t>
            </a:r>
          </a:p>
          <a:p>
            <a:pPr algn="just"/>
            <a:endParaRPr lang="en-US"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1896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 calcmode="lin" valueType="num">
                                      <p:cBhvr additive="base">
                                        <p:cTn id="7" dur="500" fill="hold"/>
                                        <p:tgtEl>
                                          <p:spTgt spid="686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86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8611">
                                            <p:txEl>
                                              <p:pRg st="1" end="1"/>
                                            </p:txEl>
                                          </p:spTgt>
                                        </p:tgtEl>
                                        <p:attrNameLst>
                                          <p:attrName>style.visibility</p:attrName>
                                        </p:attrNameLst>
                                      </p:cBhvr>
                                      <p:to>
                                        <p:strVal val="visible"/>
                                      </p:to>
                                    </p:set>
                                    <p:anim calcmode="lin" valueType="num">
                                      <p:cBhvr additive="base">
                                        <p:cTn id="13" dur="500" fill="hold"/>
                                        <p:tgtEl>
                                          <p:spTgt spid="686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86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8611">
                                            <p:txEl>
                                              <p:pRg st="2" end="2"/>
                                            </p:txEl>
                                          </p:spTgt>
                                        </p:tgtEl>
                                        <p:attrNameLst>
                                          <p:attrName>style.visibility</p:attrName>
                                        </p:attrNameLst>
                                      </p:cBhvr>
                                      <p:to>
                                        <p:strVal val="visible"/>
                                      </p:to>
                                    </p:set>
                                    <p:anim calcmode="lin" valueType="num">
                                      <p:cBhvr additive="base">
                                        <p:cTn id="19" dur="500" fill="hold"/>
                                        <p:tgtEl>
                                          <p:spTgt spid="686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86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68611">
                                            <p:txEl>
                                              <p:pRg st="3" end="3"/>
                                            </p:txEl>
                                          </p:spTgt>
                                        </p:tgtEl>
                                        <p:attrNameLst>
                                          <p:attrName>style.visibility</p:attrName>
                                        </p:attrNameLst>
                                      </p:cBhvr>
                                      <p:to>
                                        <p:strVal val="visible"/>
                                      </p:to>
                                    </p:set>
                                    <p:anim calcmode="lin" valueType="num">
                                      <p:cBhvr additive="base">
                                        <p:cTn id="25" dur="500" fill="hold"/>
                                        <p:tgtEl>
                                          <p:spTgt spid="686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861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Content Placeholder 2"/>
          <p:cNvSpPr>
            <a:spLocks noGrp="1"/>
          </p:cNvSpPr>
          <p:nvPr>
            <p:ph idx="1"/>
          </p:nvPr>
        </p:nvSpPr>
        <p:spPr>
          <a:xfrm>
            <a:off x="840442" y="2467535"/>
            <a:ext cx="10502152" cy="3731560"/>
          </a:xfrm>
        </p:spPr>
        <p:txBody>
          <a:bodyPr>
            <a:normAutofit fontScale="92500" lnSpcReduction="10000"/>
          </a:bodyPr>
          <a:lstStyle/>
          <a:p>
            <a:pPr marL="457200" indent="-457200" algn="just">
              <a:buFont typeface="Wingdings" panose="05000000000000000000" pitchFamily="2" charset="2"/>
              <a:buChar char="ü"/>
              <a:defRPr/>
            </a:pPr>
            <a:r>
              <a:rPr lang="en-US" sz="4000" b="1" dirty="0">
                <a:latin typeface="Times New Roman" pitchFamily="18" charset="0"/>
                <a:cs typeface="Times New Roman" pitchFamily="18" charset="0"/>
              </a:rPr>
              <a:t>Motor Activity</a:t>
            </a:r>
            <a:endParaRPr lang="en-US" sz="4000" dirty="0">
              <a:latin typeface="Times New Roman" pitchFamily="18" charset="0"/>
              <a:cs typeface="Times New Roman" pitchFamily="18" charset="0"/>
            </a:endParaRPr>
          </a:p>
          <a:p>
            <a:pPr algn="just">
              <a:defRPr/>
            </a:pPr>
            <a:r>
              <a:rPr lang="en-US" b="1" i="1" dirty="0">
                <a:latin typeface="Times New Roman" pitchFamily="18" charset="0"/>
                <a:cs typeface="Times New Roman" pitchFamily="18" charset="0"/>
              </a:rPr>
              <a:t>Tremors</a:t>
            </a:r>
            <a:r>
              <a:rPr lang="en-US" dirty="0">
                <a:latin typeface="Times New Roman" pitchFamily="18" charset="0"/>
                <a:cs typeface="Times New Roman" pitchFamily="18" charset="0"/>
              </a:rPr>
              <a:t>- Do hands or legs tremble? Continuously, at specific times.</a:t>
            </a:r>
          </a:p>
          <a:p>
            <a:pPr algn="just">
              <a:defRPr/>
            </a:pPr>
            <a:r>
              <a:rPr lang="en-US" b="1" i="1" dirty="0">
                <a:latin typeface="Times New Roman" pitchFamily="18" charset="0"/>
                <a:cs typeface="Times New Roman" pitchFamily="18" charset="0"/>
              </a:rPr>
              <a:t>Tics or other stereotypical movements</a:t>
            </a:r>
            <a:r>
              <a:rPr lang="en-US" dirty="0">
                <a:latin typeface="Times New Roman" pitchFamily="18" charset="0"/>
                <a:cs typeface="Times New Roman" pitchFamily="18" charset="0"/>
              </a:rPr>
              <a:t>-Evidence of facial tic, jerking or spastic movements</a:t>
            </a:r>
          </a:p>
          <a:p>
            <a:pPr algn="just">
              <a:defRPr/>
            </a:pPr>
            <a:r>
              <a:rPr lang="en-US" b="1" i="1" dirty="0">
                <a:latin typeface="Times New Roman" pitchFamily="18" charset="0"/>
                <a:cs typeface="Times New Roman" pitchFamily="18" charset="0"/>
              </a:rPr>
              <a:t>Mannerisms and gestures</a:t>
            </a:r>
            <a:r>
              <a:rPr lang="en-US" dirty="0">
                <a:latin typeface="Times New Roman" pitchFamily="18" charset="0"/>
                <a:cs typeface="Times New Roman" pitchFamily="18" charset="0"/>
              </a:rPr>
              <a:t>-Specific facial or body movements during conversation, Nail biting, covering face with hands, grimacing</a:t>
            </a:r>
          </a:p>
          <a:p>
            <a:pPr algn="just">
              <a:defRPr/>
            </a:pPr>
            <a:r>
              <a:rPr lang="en-US" b="1" i="1" dirty="0">
                <a:latin typeface="Times New Roman" pitchFamily="18" charset="0"/>
                <a:cs typeface="Times New Roman" pitchFamily="18" charset="0"/>
              </a:rPr>
              <a:t>Hyperactivity</a:t>
            </a:r>
            <a:r>
              <a:rPr lang="en-US" dirty="0">
                <a:latin typeface="Times New Roman" pitchFamily="18" charset="0"/>
                <a:cs typeface="Times New Roman" pitchFamily="18" charset="0"/>
              </a:rPr>
              <a:t>- Gets up and down out of chair, paces, unable to sit still</a:t>
            </a:r>
          </a:p>
          <a:p>
            <a:pPr algn="just">
              <a:defRPr/>
            </a:pPr>
            <a:r>
              <a:rPr lang="en-US" b="1" i="1" dirty="0">
                <a:latin typeface="Times New Roman" pitchFamily="18" charset="0"/>
                <a:cs typeface="Times New Roman" pitchFamily="18" charset="0"/>
              </a:rPr>
              <a:t>Restlessness or agitation</a:t>
            </a:r>
            <a:r>
              <a:rPr lang="en-US" dirty="0">
                <a:latin typeface="Times New Roman" pitchFamily="18" charset="0"/>
                <a:cs typeface="Times New Roman" pitchFamily="18" charset="0"/>
              </a:rPr>
              <a:t>-Lots of fidgeting, clenching hands</a:t>
            </a:r>
          </a:p>
          <a:p>
            <a:pPr algn="just">
              <a:defRPr/>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85904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 calcmode="lin" valueType="num">
                                      <p:cBhvr additive="base">
                                        <p:cTn id="7" dur="500" fill="hold"/>
                                        <p:tgtEl>
                                          <p:spTgt spid="696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96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9635">
                                            <p:txEl>
                                              <p:pRg st="1" end="1"/>
                                            </p:txEl>
                                          </p:spTgt>
                                        </p:tgtEl>
                                        <p:attrNameLst>
                                          <p:attrName>style.visibility</p:attrName>
                                        </p:attrNameLst>
                                      </p:cBhvr>
                                      <p:to>
                                        <p:strVal val="visible"/>
                                      </p:to>
                                    </p:set>
                                    <p:anim calcmode="lin" valueType="num">
                                      <p:cBhvr additive="base">
                                        <p:cTn id="13" dur="500" fill="hold"/>
                                        <p:tgtEl>
                                          <p:spTgt spid="696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96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9635">
                                            <p:txEl>
                                              <p:pRg st="2" end="2"/>
                                            </p:txEl>
                                          </p:spTgt>
                                        </p:tgtEl>
                                        <p:attrNameLst>
                                          <p:attrName>style.visibility</p:attrName>
                                        </p:attrNameLst>
                                      </p:cBhvr>
                                      <p:to>
                                        <p:strVal val="visible"/>
                                      </p:to>
                                    </p:set>
                                    <p:anim calcmode="lin" valueType="num">
                                      <p:cBhvr additive="base">
                                        <p:cTn id="19" dur="500" fill="hold"/>
                                        <p:tgtEl>
                                          <p:spTgt spid="6963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96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69635">
                                            <p:txEl>
                                              <p:pRg st="3" end="3"/>
                                            </p:txEl>
                                          </p:spTgt>
                                        </p:tgtEl>
                                        <p:attrNameLst>
                                          <p:attrName>style.visibility</p:attrName>
                                        </p:attrNameLst>
                                      </p:cBhvr>
                                      <p:to>
                                        <p:strVal val="visible"/>
                                      </p:to>
                                    </p:set>
                                    <p:anim calcmode="lin" valueType="num">
                                      <p:cBhvr additive="base">
                                        <p:cTn id="25" dur="500" fill="hold"/>
                                        <p:tgtEl>
                                          <p:spTgt spid="6963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963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69635">
                                            <p:txEl>
                                              <p:pRg st="4" end="4"/>
                                            </p:txEl>
                                          </p:spTgt>
                                        </p:tgtEl>
                                        <p:attrNameLst>
                                          <p:attrName>style.visibility</p:attrName>
                                        </p:attrNameLst>
                                      </p:cBhvr>
                                      <p:to>
                                        <p:strVal val="visible"/>
                                      </p:to>
                                    </p:set>
                                    <p:anim calcmode="lin" valueType="num">
                                      <p:cBhvr additive="base">
                                        <p:cTn id="31" dur="500" fill="hold"/>
                                        <p:tgtEl>
                                          <p:spTgt spid="6963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963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69635">
                                            <p:txEl>
                                              <p:pRg st="5" end="5"/>
                                            </p:txEl>
                                          </p:spTgt>
                                        </p:tgtEl>
                                        <p:attrNameLst>
                                          <p:attrName>style.visibility</p:attrName>
                                        </p:attrNameLst>
                                      </p:cBhvr>
                                      <p:to>
                                        <p:strVal val="visible"/>
                                      </p:to>
                                    </p:set>
                                    <p:anim calcmode="lin" valueType="num">
                                      <p:cBhvr additive="base">
                                        <p:cTn id="37" dur="500" fill="hold"/>
                                        <p:tgtEl>
                                          <p:spTgt spid="6963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963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2107096" y="625287"/>
            <a:ext cx="7417904" cy="1754841"/>
          </a:xfrm>
        </p:spPr>
        <p:txBody>
          <a:bodyPr>
            <a:normAutofit/>
          </a:bodyPr>
          <a:lstStyle/>
          <a:p>
            <a:pPr algn="ctr"/>
            <a:r>
              <a:rPr lang="en-US" altLang="en-US" sz="4400" b="1" dirty="0">
                <a:solidFill>
                  <a:srgbClr val="FF0000"/>
                </a:solidFill>
              </a:rPr>
              <a:t>Motor activities </a:t>
            </a:r>
            <a:r>
              <a:rPr lang="en-US" altLang="en-US" sz="4400" b="1" dirty="0" err="1">
                <a:solidFill>
                  <a:srgbClr val="FF0000"/>
                </a:solidFill>
              </a:rPr>
              <a:t>cont</a:t>
            </a:r>
            <a:r>
              <a:rPr lang="en-US" altLang="en-US" sz="4400" b="1" dirty="0">
                <a:solidFill>
                  <a:srgbClr val="FF0000"/>
                </a:solidFill>
              </a:rPr>
              <a:t>’</a:t>
            </a:r>
          </a:p>
        </p:txBody>
      </p:sp>
      <p:sp>
        <p:nvSpPr>
          <p:cNvPr id="70659" name="Content Placeholder 2"/>
          <p:cNvSpPr>
            <a:spLocks noGrp="1"/>
          </p:cNvSpPr>
          <p:nvPr>
            <p:ph idx="1"/>
          </p:nvPr>
        </p:nvSpPr>
        <p:spPr>
          <a:xfrm>
            <a:off x="786653" y="2467535"/>
            <a:ext cx="10717305" cy="3704665"/>
          </a:xfrm>
        </p:spPr>
        <p:txBody>
          <a:bodyPr>
            <a:normAutofit/>
          </a:bodyPr>
          <a:lstStyle/>
          <a:p>
            <a:pPr algn="just"/>
            <a:r>
              <a:rPr lang="en-US" altLang="en-US" b="1" i="1" dirty="0">
                <a:latin typeface="Times New Roman" panose="02020603050405020304" pitchFamily="18" charset="0"/>
                <a:cs typeface="Times New Roman" panose="02020603050405020304" pitchFamily="18" charset="0"/>
              </a:rPr>
              <a:t>Aggressiveness</a:t>
            </a:r>
            <a:r>
              <a:rPr lang="en-US" altLang="en-US" dirty="0">
                <a:latin typeface="Times New Roman" panose="02020603050405020304" pitchFamily="18" charset="0"/>
                <a:cs typeface="Times New Roman" panose="02020603050405020304" pitchFamily="18" charset="0"/>
              </a:rPr>
              <a:t>-Overtly angry and hostile, threatening, uses sarcasm</a:t>
            </a:r>
          </a:p>
          <a:p>
            <a:pPr algn="just"/>
            <a:r>
              <a:rPr lang="en-US" altLang="en-US" b="1" i="1" dirty="0">
                <a:latin typeface="Times New Roman" panose="02020603050405020304" pitchFamily="18" charset="0"/>
                <a:cs typeface="Times New Roman" panose="02020603050405020304" pitchFamily="18" charset="0"/>
              </a:rPr>
              <a:t>Rigidity-</a:t>
            </a:r>
            <a:r>
              <a:rPr lang="en-US" altLang="en-US" dirty="0">
                <a:latin typeface="Times New Roman" panose="02020603050405020304" pitchFamily="18" charset="0"/>
                <a:cs typeface="Times New Roman" panose="02020603050405020304" pitchFamily="18" charset="0"/>
              </a:rPr>
              <a:t>Sits or stands in a rigid position, arms and legs appear stiff and unyielding</a:t>
            </a:r>
          </a:p>
          <a:p>
            <a:pPr algn="just"/>
            <a:r>
              <a:rPr lang="en-US" altLang="en-US" b="1" i="1" dirty="0">
                <a:latin typeface="Times New Roman" panose="02020603050405020304" pitchFamily="18" charset="0"/>
                <a:cs typeface="Times New Roman" panose="02020603050405020304" pitchFamily="18" charset="0"/>
              </a:rPr>
              <a:t>Gait patterns</a:t>
            </a:r>
            <a:r>
              <a:rPr lang="en-US" altLang="en-US" dirty="0">
                <a:latin typeface="Times New Roman" panose="02020603050405020304" pitchFamily="18" charset="0"/>
                <a:cs typeface="Times New Roman" panose="02020603050405020304" pitchFamily="18" charset="0"/>
              </a:rPr>
              <a:t>-Evidence of limping, limitation of range of motion, ataxia, shuffling</a:t>
            </a:r>
          </a:p>
          <a:p>
            <a:pPr algn="just"/>
            <a:r>
              <a:rPr lang="en-US" altLang="en-US" b="1" i="1" dirty="0">
                <a:latin typeface="Times New Roman" panose="02020603050405020304" pitchFamily="18" charset="0"/>
                <a:cs typeface="Times New Roman" panose="02020603050405020304" pitchFamily="18" charset="0"/>
              </a:rPr>
              <a:t>Echopraxia</a:t>
            </a:r>
            <a:r>
              <a:rPr lang="en-US" altLang="en-US" dirty="0">
                <a:latin typeface="Times New Roman" panose="02020603050405020304" pitchFamily="18" charset="0"/>
                <a:cs typeface="Times New Roman" panose="02020603050405020304" pitchFamily="18" charset="0"/>
              </a:rPr>
              <a:t>-Any evidence of mimicking the actions of others</a:t>
            </a:r>
          </a:p>
          <a:p>
            <a:pPr algn="just"/>
            <a:r>
              <a:rPr lang="en-US" altLang="en-US" b="1" i="1" dirty="0">
                <a:latin typeface="Times New Roman" panose="02020603050405020304" pitchFamily="18" charset="0"/>
                <a:cs typeface="Times New Roman" panose="02020603050405020304" pitchFamily="18" charset="0"/>
              </a:rPr>
              <a:t>Psychomotor retardation</a:t>
            </a:r>
            <a:r>
              <a:rPr lang="en-US" altLang="en-US" dirty="0">
                <a:latin typeface="Times New Roman" panose="02020603050405020304" pitchFamily="18" charset="0"/>
                <a:cs typeface="Times New Roman" panose="02020603050405020304" pitchFamily="18" charset="0"/>
              </a:rPr>
              <a:t>- Movements are very slow, thinking and speech are very slow, posture is slumped.</a:t>
            </a:r>
          </a:p>
          <a:p>
            <a:pPr algn="just"/>
            <a:r>
              <a:rPr lang="en-US" altLang="en-US" dirty="0">
                <a:latin typeface="Times New Roman" panose="02020603050405020304" pitchFamily="18" charset="0"/>
                <a:cs typeface="Times New Roman" panose="02020603050405020304" pitchFamily="18" charset="0"/>
              </a:rPr>
              <a:t> </a:t>
            </a:r>
            <a:r>
              <a:rPr lang="en-US" altLang="en-US" b="1" i="1" dirty="0">
                <a:latin typeface="Times New Roman" panose="02020603050405020304" pitchFamily="18" charset="0"/>
                <a:cs typeface="Times New Roman" panose="02020603050405020304" pitchFamily="18" charset="0"/>
              </a:rPr>
              <a:t>Freedom of movement (range of motion)</a:t>
            </a:r>
            <a:r>
              <a:rPr lang="en-US" altLang="en-US" dirty="0">
                <a:latin typeface="Times New Roman" panose="02020603050405020304" pitchFamily="18" charset="0"/>
                <a:cs typeface="Times New Roman" panose="02020603050405020304" pitchFamily="18" charset="0"/>
              </a:rPr>
              <a:t>-Note any limitation in ability to move.</a:t>
            </a:r>
          </a:p>
          <a:p>
            <a:pPr algn="just"/>
            <a:endParaRPr lang="en-US"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4824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 calcmode="lin" valueType="num">
                                      <p:cBhvr additive="base">
                                        <p:cTn id="7" dur="500" fill="hold"/>
                                        <p:tgtEl>
                                          <p:spTgt spid="706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06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0659">
                                            <p:txEl>
                                              <p:pRg st="1" end="1"/>
                                            </p:txEl>
                                          </p:spTgt>
                                        </p:tgtEl>
                                        <p:attrNameLst>
                                          <p:attrName>style.visibility</p:attrName>
                                        </p:attrNameLst>
                                      </p:cBhvr>
                                      <p:to>
                                        <p:strVal val="visible"/>
                                      </p:to>
                                    </p:set>
                                    <p:anim calcmode="lin" valueType="num">
                                      <p:cBhvr additive="base">
                                        <p:cTn id="13" dur="500" fill="hold"/>
                                        <p:tgtEl>
                                          <p:spTgt spid="706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06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0659">
                                            <p:txEl>
                                              <p:pRg st="2" end="2"/>
                                            </p:txEl>
                                          </p:spTgt>
                                        </p:tgtEl>
                                        <p:attrNameLst>
                                          <p:attrName>style.visibility</p:attrName>
                                        </p:attrNameLst>
                                      </p:cBhvr>
                                      <p:to>
                                        <p:strVal val="visible"/>
                                      </p:to>
                                    </p:set>
                                    <p:anim calcmode="lin" valueType="num">
                                      <p:cBhvr additive="base">
                                        <p:cTn id="19" dur="500" fill="hold"/>
                                        <p:tgtEl>
                                          <p:spTgt spid="7065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06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70659">
                                            <p:txEl>
                                              <p:pRg st="3" end="3"/>
                                            </p:txEl>
                                          </p:spTgt>
                                        </p:tgtEl>
                                        <p:attrNameLst>
                                          <p:attrName>style.visibility</p:attrName>
                                        </p:attrNameLst>
                                      </p:cBhvr>
                                      <p:to>
                                        <p:strVal val="visible"/>
                                      </p:to>
                                    </p:set>
                                    <p:anim calcmode="lin" valueType="num">
                                      <p:cBhvr additive="base">
                                        <p:cTn id="25" dur="500" fill="hold"/>
                                        <p:tgtEl>
                                          <p:spTgt spid="7065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065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70659">
                                            <p:txEl>
                                              <p:pRg st="4" end="4"/>
                                            </p:txEl>
                                          </p:spTgt>
                                        </p:tgtEl>
                                        <p:attrNameLst>
                                          <p:attrName>style.visibility</p:attrName>
                                        </p:attrNameLst>
                                      </p:cBhvr>
                                      <p:to>
                                        <p:strVal val="visible"/>
                                      </p:to>
                                    </p:set>
                                    <p:anim calcmode="lin" valueType="num">
                                      <p:cBhvr additive="base">
                                        <p:cTn id="31" dur="500" fill="hold"/>
                                        <p:tgtEl>
                                          <p:spTgt spid="7065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065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70659">
                                            <p:txEl>
                                              <p:pRg st="5" end="5"/>
                                            </p:txEl>
                                          </p:spTgt>
                                        </p:tgtEl>
                                        <p:attrNameLst>
                                          <p:attrName>style.visibility</p:attrName>
                                        </p:attrNameLst>
                                      </p:cBhvr>
                                      <p:to>
                                        <p:strVal val="visible"/>
                                      </p:to>
                                    </p:set>
                                    <p:anim calcmode="lin" valueType="num">
                                      <p:cBhvr additive="base">
                                        <p:cTn id="37" dur="500" fill="hold"/>
                                        <p:tgtEl>
                                          <p:spTgt spid="7065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065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1981200" y="679076"/>
            <a:ext cx="7543800" cy="1754842"/>
          </a:xfrm>
        </p:spPr>
        <p:txBody>
          <a:bodyPr>
            <a:normAutofit/>
          </a:bodyPr>
          <a:lstStyle/>
          <a:p>
            <a:pPr algn="ctr"/>
            <a:r>
              <a:rPr lang="en-US" altLang="en-US" sz="4400" b="1" dirty="0">
                <a:solidFill>
                  <a:schemeClr val="tx1"/>
                </a:solidFill>
              </a:rPr>
              <a:t>Speech patterns</a:t>
            </a:r>
          </a:p>
        </p:txBody>
      </p:sp>
      <p:sp>
        <p:nvSpPr>
          <p:cNvPr id="71683" name="Content Placeholder 2"/>
          <p:cNvSpPr>
            <a:spLocks noGrp="1"/>
          </p:cNvSpPr>
          <p:nvPr>
            <p:ph idx="1"/>
          </p:nvPr>
        </p:nvSpPr>
        <p:spPr>
          <a:xfrm>
            <a:off x="840441" y="2433918"/>
            <a:ext cx="10589559" cy="4019270"/>
          </a:xfrm>
        </p:spPr>
        <p:txBody>
          <a:bodyPr>
            <a:normAutofit/>
          </a:bodyPr>
          <a:lstStyle/>
          <a:p>
            <a:pPr algn="just"/>
            <a:r>
              <a:rPr lang="en-US" altLang="en-US" dirty="0">
                <a:latin typeface="Times New Roman" panose="02020603050405020304" pitchFamily="18" charset="0"/>
                <a:cs typeface="Times New Roman" panose="02020603050405020304" pitchFamily="18" charset="0"/>
              </a:rPr>
              <a:t>1. </a:t>
            </a:r>
            <a:r>
              <a:rPr lang="en-US" altLang="en-US" b="1" i="1" dirty="0">
                <a:latin typeface="Times New Roman" panose="02020603050405020304" pitchFamily="18" charset="0"/>
                <a:cs typeface="Times New Roman" panose="02020603050405020304" pitchFamily="18" charset="0"/>
              </a:rPr>
              <a:t>Slowness or rapidity of speech</a:t>
            </a:r>
            <a:r>
              <a:rPr lang="en-US" altLang="en-US" dirty="0">
                <a:latin typeface="Times New Roman" panose="02020603050405020304" pitchFamily="18" charset="0"/>
                <a:cs typeface="Times New Roman" panose="02020603050405020304" pitchFamily="18" charset="0"/>
              </a:rPr>
              <a:t>-Note whether speech seems very rapid or slower than normal.</a:t>
            </a:r>
          </a:p>
          <a:p>
            <a:pPr algn="just"/>
            <a:r>
              <a:rPr lang="en-US" altLang="en-US" dirty="0">
                <a:latin typeface="Times New Roman" panose="02020603050405020304" pitchFamily="18" charset="0"/>
                <a:cs typeface="Times New Roman" panose="02020603050405020304" pitchFamily="18" charset="0"/>
              </a:rPr>
              <a:t>2</a:t>
            </a:r>
            <a:r>
              <a:rPr lang="en-US" altLang="en-US" b="1" i="1" dirty="0">
                <a:latin typeface="Times New Roman" panose="02020603050405020304" pitchFamily="18" charset="0"/>
                <a:cs typeface="Times New Roman" panose="02020603050405020304" pitchFamily="18" charset="0"/>
              </a:rPr>
              <a:t>. Pressure of speech</a:t>
            </a:r>
            <a:r>
              <a:rPr lang="en-US" altLang="en-US" dirty="0">
                <a:latin typeface="Times New Roman" panose="02020603050405020304" pitchFamily="18" charset="0"/>
                <a:cs typeface="Times New Roman" panose="02020603050405020304" pitchFamily="18" charset="0"/>
              </a:rPr>
              <a:t>-Note whether speech seems frenzied, is speech unable to be interrupted?</a:t>
            </a:r>
          </a:p>
          <a:p>
            <a:pPr algn="just"/>
            <a:r>
              <a:rPr lang="en-US" altLang="en-US" dirty="0" smtClean="0">
                <a:latin typeface="Times New Roman" panose="02020603050405020304" pitchFamily="18" charset="0"/>
                <a:cs typeface="Times New Roman" panose="02020603050405020304" pitchFamily="18" charset="0"/>
              </a:rPr>
              <a:t>3.</a:t>
            </a:r>
            <a:r>
              <a:rPr lang="en-US" altLang="en-US" b="1" i="1" dirty="0" smtClean="0">
                <a:latin typeface="Times New Roman" panose="02020603050405020304" pitchFamily="18" charset="0"/>
                <a:cs typeface="Times New Roman" panose="02020603050405020304" pitchFamily="18" charset="0"/>
              </a:rPr>
              <a:t>Intonation</a:t>
            </a:r>
            <a:r>
              <a:rPr lang="en-US" altLang="en-US" dirty="0" smtClean="0">
                <a:latin typeface="Times New Roman" panose="02020603050405020304" pitchFamily="18" charset="0"/>
                <a:cs typeface="Times New Roman" panose="02020603050405020304" pitchFamily="18" charset="0"/>
              </a:rPr>
              <a:t>-Are </a:t>
            </a:r>
            <a:r>
              <a:rPr lang="en-US" altLang="en-US" dirty="0">
                <a:latin typeface="Times New Roman" panose="02020603050405020304" pitchFamily="18" charset="0"/>
                <a:cs typeface="Times New Roman" panose="02020603050405020304" pitchFamily="18" charset="0"/>
              </a:rPr>
              <a:t>words spoken with appropriate emphasis? Are words spoken in monotone?</a:t>
            </a:r>
          </a:p>
          <a:p>
            <a:pPr algn="just"/>
            <a:endParaRPr lang="en-US"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8895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anim calcmode="lin" valueType="num">
                                      <p:cBhvr additive="base">
                                        <p:cTn id="7" dur="500" fill="hold"/>
                                        <p:tgtEl>
                                          <p:spTgt spid="716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6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1683">
                                            <p:txEl>
                                              <p:pRg st="1" end="1"/>
                                            </p:txEl>
                                          </p:spTgt>
                                        </p:tgtEl>
                                        <p:attrNameLst>
                                          <p:attrName>style.visibility</p:attrName>
                                        </p:attrNameLst>
                                      </p:cBhvr>
                                      <p:to>
                                        <p:strVal val="visible"/>
                                      </p:to>
                                    </p:set>
                                    <p:anim calcmode="lin" valueType="num">
                                      <p:cBhvr additive="base">
                                        <p:cTn id="13" dur="500" fill="hold"/>
                                        <p:tgtEl>
                                          <p:spTgt spid="716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6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1683">
                                            <p:txEl>
                                              <p:pRg st="2" end="2"/>
                                            </p:txEl>
                                          </p:spTgt>
                                        </p:tgtEl>
                                        <p:attrNameLst>
                                          <p:attrName>style.visibility</p:attrName>
                                        </p:attrNameLst>
                                      </p:cBhvr>
                                      <p:to>
                                        <p:strVal val="visible"/>
                                      </p:to>
                                    </p:set>
                                    <p:anim calcmode="lin" valueType="num">
                                      <p:cBhvr additive="base">
                                        <p:cTn id="19" dur="500" fill="hold"/>
                                        <p:tgtEl>
                                          <p:spTgt spid="7168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68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1553135" y="611840"/>
            <a:ext cx="10082273" cy="1822077"/>
          </a:xfrm>
        </p:spPr>
        <p:txBody>
          <a:bodyPr>
            <a:normAutofit/>
          </a:bodyPr>
          <a:lstStyle/>
          <a:p>
            <a:pPr algn="ctr"/>
            <a:r>
              <a:rPr lang="en-US" altLang="en-US" sz="5400" b="1" dirty="0">
                <a:solidFill>
                  <a:schemeClr val="tx1"/>
                </a:solidFill>
              </a:rPr>
              <a:t>Speech </a:t>
            </a:r>
            <a:r>
              <a:rPr lang="en-US" altLang="en-US" sz="5400" b="1" dirty="0" err="1">
                <a:solidFill>
                  <a:schemeClr val="tx1"/>
                </a:solidFill>
              </a:rPr>
              <a:t>cont</a:t>
            </a:r>
            <a:r>
              <a:rPr lang="en-US" altLang="en-US" sz="5400" b="1" dirty="0">
                <a:solidFill>
                  <a:schemeClr val="tx1"/>
                </a:solidFill>
              </a:rPr>
              <a:t>’</a:t>
            </a:r>
          </a:p>
        </p:txBody>
      </p:sp>
      <p:sp>
        <p:nvSpPr>
          <p:cNvPr id="3" name="Content Placeholder 2"/>
          <p:cNvSpPr>
            <a:spLocks noGrp="1"/>
          </p:cNvSpPr>
          <p:nvPr>
            <p:ph idx="1"/>
          </p:nvPr>
        </p:nvSpPr>
        <p:spPr>
          <a:xfrm>
            <a:off x="1457738" y="2514600"/>
            <a:ext cx="9992433" cy="4010025"/>
          </a:xfrm>
        </p:spPr>
        <p:txBody>
          <a:bodyPr>
            <a:normAutofit/>
          </a:bodyPr>
          <a:lstStyle/>
          <a:p>
            <a:pPr>
              <a:lnSpc>
                <a:spcPct val="110000"/>
              </a:lnSpc>
            </a:pPr>
            <a:r>
              <a:rPr lang="en-US" altLang="en-US" dirty="0" smtClean="0">
                <a:latin typeface="Times New Roman" panose="02020603050405020304" pitchFamily="18" charset="0"/>
                <a:cs typeface="Times New Roman" panose="02020603050405020304" pitchFamily="18" charset="0"/>
              </a:rPr>
              <a:t>4. </a:t>
            </a:r>
            <a:r>
              <a:rPr lang="en-US" altLang="en-US" b="1" i="1" dirty="0" smtClean="0">
                <a:latin typeface="Times New Roman" panose="02020603050405020304" pitchFamily="18" charset="0"/>
                <a:cs typeface="Times New Roman" panose="02020603050405020304" pitchFamily="18" charset="0"/>
              </a:rPr>
              <a:t>Volume</a:t>
            </a:r>
            <a:r>
              <a:rPr lang="en-US" altLang="en-US" dirty="0" smtClean="0">
                <a:latin typeface="Times New Roman" panose="02020603050405020304" pitchFamily="18" charset="0"/>
                <a:cs typeface="Times New Roman" panose="02020603050405020304" pitchFamily="18" charset="0"/>
              </a:rPr>
              <a:t>-Is speech very loud, soft, low-pitched or high-pitched?</a:t>
            </a:r>
          </a:p>
          <a:p>
            <a:pPr>
              <a:lnSpc>
                <a:spcPct val="110000"/>
              </a:lnSpc>
            </a:pPr>
            <a:r>
              <a:rPr lang="en-US" altLang="en-US" dirty="0" smtClean="0">
                <a:latin typeface="Times New Roman" panose="02020603050405020304" pitchFamily="18" charset="0"/>
                <a:cs typeface="Times New Roman" panose="02020603050405020304" pitchFamily="18" charset="0"/>
              </a:rPr>
              <a:t>5. </a:t>
            </a:r>
            <a:r>
              <a:rPr lang="en-US" altLang="en-US" b="1" i="1" dirty="0" smtClean="0">
                <a:latin typeface="Times New Roman" panose="02020603050405020304" pitchFamily="18" charset="0"/>
                <a:cs typeface="Times New Roman" panose="02020603050405020304" pitchFamily="18" charset="0"/>
              </a:rPr>
              <a:t>Stuttering or other speech impairments</a:t>
            </a:r>
            <a:r>
              <a:rPr lang="en-US" altLang="en-US" dirty="0" smtClean="0">
                <a:latin typeface="Times New Roman" panose="02020603050405020304" pitchFamily="18" charset="0"/>
                <a:cs typeface="Times New Roman" panose="02020603050405020304" pitchFamily="18" charset="0"/>
              </a:rPr>
              <a:t>- Hoarseness, slurred speech</a:t>
            </a:r>
          </a:p>
          <a:p>
            <a:pPr>
              <a:lnSpc>
                <a:spcPct val="110000"/>
              </a:lnSpc>
            </a:pPr>
            <a:r>
              <a:rPr lang="en-US" altLang="en-US" dirty="0" smtClean="0">
                <a:latin typeface="Times New Roman" panose="02020603050405020304" pitchFamily="18" charset="0"/>
                <a:cs typeface="Times New Roman" panose="02020603050405020304" pitchFamily="18" charset="0"/>
              </a:rPr>
              <a:t>6. </a:t>
            </a:r>
            <a:r>
              <a:rPr lang="en-US" altLang="en-US" b="1" i="1" dirty="0" smtClean="0">
                <a:latin typeface="Times New Roman" panose="02020603050405020304" pitchFamily="18" charset="0"/>
                <a:cs typeface="Times New Roman" panose="02020603050405020304" pitchFamily="18" charset="0"/>
              </a:rPr>
              <a:t>Aphasia</a:t>
            </a:r>
            <a:r>
              <a:rPr lang="en-US" altLang="en-US" dirty="0" smtClean="0">
                <a:latin typeface="Times New Roman" panose="02020603050405020304" pitchFamily="18" charset="0"/>
                <a:cs typeface="Times New Roman" panose="02020603050405020304" pitchFamily="18" charset="0"/>
              </a:rPr>
              <a:t>-Difficulty forming words, use of incorrect words, difficulty thinking of specific words, making up words (neologisms)</a:t>
            </a:r>
          </a:p>
          <a:p>
            <a:pPr>
              <a:lnSpc>
                <a:spcPct val="110000"/>
              </a:lnSpc>
            </a:pPr>
            <a:endParaRPr lang="en-US" altLang="en-US"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3137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2001078" y="679076"/>
            <a:ext cx="7523922" cy="1660712"/>
          </a:xfrm>
        </p:spPr>
        <p:txBody>
          <a:bodyPr>
            <a:normAutofit/>
          </a:bodyPr>
          <a:lstStyle/>
          <a:p>
            <a:pPr algn="ctr"/>
            <a:r>
              <a:rPr lang="en-US" altLang="en-US" sz="4800" b="1" dirty="0">
                <a:solidFill>
                  <a:schemeClr val="tx1"/>
                </a:solidFill>
              </a:rPr>
              <a:t>General attitude</a:t>
            </a:r>
          </a:p>
        </p:txBody>
      </p:sp>
      <p:sp>
        <p:nvSpPr>
          <p:cNvPr id="3" name="Content Placeholder 2"/>
          <p:cNvSpPr>
            <a:spLocks noGrp="1"/>
          </p:cNvSpPr>
          <p:nvPr>
            <p:ph idx="1"/>
          </p:nvPr>
        </p:nvSpPr>
        <p:spPr>
          <a:xfrm>
            <a:off x="1457739" y="2474259"/>
            <a:ext cx="9992432" cy="3731559"/>
          </a:xfrm>
        </p:spPr>
        <p:txBody>
          <a:bodyPr/>
          <a:lstStyle/>
          <a:p>
            <a:pPr algn="just"/>
            <a:r>
              <a:rPr lang="en-US" altLang="en-US" dirty="0">
                <a:latin typeface="Times New Roman" panose="02020603050405020304" pitchFamily="18" charset="0"/>
                <a:cs typeface="Times New Roman" panose="02020603050405020304" pitchFamily="18" charset="0"/>
              </a:rPr>
              <a:t>1</a:t>
            </a:r>
            <a:r>
              <a:rPr lang="en-US" altLang="en-US" b="1" i="1" dirty="0">
                <a:latin typeface="Times New Roman" panose="02020603050405020304" pitchFamily="18" charset="0"/>
                <a:cs typeface="Times New Roman" panose="02020603050405020304" pitchFamily="18" charset="0"/>
              </a:rPr>
              <a:t>. Cooperative/uncooperative</a:t>
            </a:r>
            <a:r>
              <a:rPr lang="en-US" altLang="en-US" dirty="0">
                <a:latin typeface="Times New Roman" panose="02020603050405020304" pitchFamily="18" charset="0"/>
                <a:cs typeface="Times New Roman" panose="02020603050405020304" pitchFamily="18" charset="0"/>
              </a:rPr>
              <a:t>-Answers questions willingly, refuses to answer questions</a:t>
            </a:r>
          </a:p>
          <a:p>
            <a:pPr algn="just"/>
            <a:r>
              <a:rPr lang="en-US" altLang="en-US" dirty="0">
                <a:latin typeface="Times New Roman" panose="02020603050405020304" pitchFamily="18" charset="0"/>
                <a:cs typeface="Times New Roman" panose="02020603050405020304" pitchFamily="18" charset="0"/>
              </a:rPr>
              <a:t>2. </a:t>
            </a:r>
            <a:r>
              <a:rPr lang="en-US" altLang="en-US" b="1" i="1" dirty="0">
                <a:latin typeface="Times New Roman" panose="02020603050405020304" pitchFamily="18" charset="0"/>
                <a:cs typeface="Times New Roman" panose="02020603050405020304" pitchFamily="18" charset="0"/>
              </a:rPr>
              <a:t>Friendly/hostile/defensive</a:t>
            </a:r>
            <a:r>
              <a:rPr lang="en-US" altLang="en-US" dirty="0">
                <a:latin typeface="Times New Roman" panose="02020603050405020304" pitchFamily="18" charset="0"/>
                <a:cs typeface="Times New Roman" panose="02020603050405020304" pitchFamily="18" charset="0"/>
              </a:rPr>
              <a:t>-Is sociable and responsive, is sarcastic and irritable</a:t>
            </a:r>
          </a:p>
          <a:p>
            <a:pPr algn="just"/>
            <a:r>
              <a:rPr lang="en-US" altLang="en-US" dirty="0">
                <a:latin typeface="Times New Roman" panose="02020603050405020304" pitchFamily="18" charset="0"/>
                <a:cs typeface="Times New Roman" panose="02020603050405020304" pitchFamily="18" charset="0"/>
              </a:rPr>
              <a:t>3. </a:t>
            </a:r>
            <a:r>
              <a:rPr lang="en-US" altLang="en-US" b="1" i="1" dirty="0">
                <a:latin typeface="Times New Roman" panose="02020603050405020304" pitchFamily="18" charset="0"/>
                <a:cs typeface="Times New Roman" panose="02020603050405020304" pitchFamily="18" charset="0"/>
              </a:rPr>
              <a:t>Uninterested/apathetic</a:t>
            </a:r>
            <a:r>
              <a:rPr lang="en-US" altLang="en-US" dirty="0">
                <a:latin typeface="Times New Roman" panose="02020603050405020304" pitchFamily="18" charset="0"/>
                <a:cs typeface="Times New Roman" panose="02020603050405020304" pitchFamily="18" charset="0"/>
              </a:rPr>
              <a:t>-Refuses to participate in interview process</a:t>
            </a:r>
          </a:p>
          <a:p>
            <a:pPr algn="just"/>
            <a:r>
              <a:rPr lang="en-US" altLang="en-US" dirty="0">
                <a:latin typeface="Times New Roman" panose="02020603050405020304" pitchFamily="18" charset="0"/>
                <a:cs typeface="Times New Roman" panose="02020603050405020304" pitchFamily="18" charset="0"/>
              </a:rPr>
              <a:t>4. </a:t>
            </a:r>
            <a:r>
              <a:rPr lang="en-US" altLang="en-US" b="1" i="1" dirty="0">
                <a:latin typeface="Times New Roman" panose="02020603050405020304" pitchFamily="18" charset="0"/>
                <a:cs typeface="Times New Roman" panose="02020603050405020304" pitchFamily="18" charset="0"/>
              </a:rPr>
              <a:t>Attentive/interested</a:t>
            </a:r>
            <a:r>
              <a:rPr lang="en-US" altLang="en-US" dirty="0">
                <a:latin typeface="Times New Roman" panose="02020603050405020304" pitchFamily="18" charset="0"/>
                <a:cs typeface="Times New Roman" panose="02020603050405020304" pitchFamily="18" charset="0"/>
              </a:rPr>
              <a:t>-Actively participates in interview process</a:t>
            </a:r>
          </a:p>
          <a:p>
            <a:pPr algn="just"/>
            <a:r>
              <a:rPr lang="en-US" altLang="en-US" dirty="0">
                <a:latin typeface="Times New Roman" panose="02020603050405020304" pitchFamily="18" charset="0"/>
                <a:cs typeface="Times New Roman" panose="02020603050405020304" pitchFamily="18" charset="0"/>
              </a:rPr>
              <a:t>5. </a:t>
            </a:r>
            <a:r>
              <a:rPr lang="en-US" altLang="en-US" b="1" i="1" dirty="0">
                <a:latin typeface="Times New Roman" panose="02020603050405020304" pitchFamily="18" charset="0"/>
                <a:cs typeface="Times New Roman" panose="02020603050405020304" pitchFamily="18" charset="0"/>
              </a:rPr>
              <a:t>Guarded/suspicious</a:t>
            </a:r>
            <a:r>
              <a:rPr lang="en-US" altLang="en-US" dirty="0">
                <a:latin typeface="Times New Roman" panose="02020603050405020304" pitchFamily="18" charset="0"/>
                <a:cs typeface="Times New Roman" panose="02020603050405020304" pitchFamily="18" charset="0"/>
              </a:rPr>
              <a:t>-Continuously scans the environment, questions motives of interviewer, refuses to answer questions</a:t>
            </a:r>
          </a:p>
          <a:p>
            <a:pPr algn="just"/>
            <a:endParaRPr lang="en-US"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9340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1981200" y="712693"/>
            <a:ext cx="7543800" cy="1593477"/>
          </a:xfrm>
        </p:spPr>
        <p:txBody>
          <a:bodyPr/>
          <a:lstStyle/>
          <a:p>
            <a:pPr algn="ctr"/>
            <a:r>
              <a:rPr lang="en-US" altLang="en-US" b="1" dirty="0" smtClean="0">
                <a:solidFill>
                  <a:schemeClr val="tx1"/>
                </a:solidFill>
              </a:rPr>
              <a:t>EMOTIONS</a:t>
            </a:r>
          </a:p>
        </p:txBody>
      </p:sp>
      <p:sp>
        <p:nvSpPr>
          <p:cNvPr id="3" name="Content Placeholder 2"/>
          <p:cNvSpPr>
            <a:spLocks noGrp="1"/>
          </p:cNvSpPr>
          <p:nvPr>
            <p:ph idx="1"/>
          </p:nvPr>
        </p:nvSpPr>
        <p:spPr>
          <a:xfrm>
            <a:off x="1523999" y="2447365"/>
            <a:ext cx="9845489" cy="3778623"/>
          </a:xfrm>
        </p:spPr>
        <p:txBody>
          <a:bodyPr>
            <a:normAutofit fontScale="92500"/>
          </a:bodyPr>
          <a:lstStyle/>
          <a:p>
            <a:pPr marL="0" indent="0" algn="just">
              <a:lnSpc>
                <a:spcPct val="150000"/>
              </a:lnSpc>
              <a:buNone/>
              <a:defRPr/>
            </a:pPr>
            <a:r>
              <a:rPr lang="en-US" b="1" u="sng" dirty="0">
                <a:latin typeface="Times New Roman" pitchFamily="18" charset="0"/>
                <a:cs typeface="Times New Roman" pitchFamily="18" charset="0"/>
              </a:rPr>
              <a:t>Mood</a:t>
            </a:r>
            <a:endParaRPr lang="en-US" dirty="0">
              <a:latin typeface="Times New Roman" pitchFamily="18" charset="0"/>
              <a:cs typeface="Times New Roman" pitchFamily="18" charset="0"/>
            </a:endParaRPr>
          </a:p>
          <a:p>
            <a:pPr algn="just">
              <a:lnSpc>
                <a:spcPct val="150000"/>
              </a:lnSpc>
              <a:defRPr/>
            </a:pPr>
            <a:r>
              <a:rPr lang="en-US" b="1" i="1" dirty="0">
                <a:latin typeface="Times New Roman" pitchFamily="18" charset="0"/>
                <a:cs typeface="Times New Roman" pitchFamily="18" charset="0"/>
              </a:rPr>
              <a:t>Depressed; despairing-</a:t>
            </a:r>
            <a:r>
              <a:rPr lang="en-US" dirty="0">
                <a:latin typeface="Times New Roman" pitchFamily="18" charset="0"/>
                <a:cs typeface="Times New Roman" pitchFamily="18" charset="0"/>
              </a:rPr>
              <a:t>An overwhelming feeling of sadness, loss of interest in regular activities</a:t>
            </a:r>
          </a:p>
          <a:p>
            <a:pPr algn="just">
              <a:lnSpc>
                <a:spcPct val="150000"/>
              </a:lnSpc>
              <a:defRPr/>
            </a:pPr>
            <a:r>
              <a:rPr lang="en-US" b="1" i="1" dirty="0">
                <a:latin typeface="Times New Roman" pitchFamily="18" charset="0"/>
                <a:cs typeface="Times New Roman" pitchFamily="18" charset="0"/>
              </a:rPr>
              <a:t>Irritable</a:t>
            </a:r>
            <a:r>
              <a:rPr lang="en-US" dirty="0">
                <a:latin typeface="Times New Roman" pitchFamily="18" charset="0"/>
                <a:cs typeface="Times New Roman" pitchFamily="18" charset="0"/>
              </a:rPr>
              <a:t>-Easily annoyed and provoked to anger</a:t>
            </a:r>
          </a:p>
          <a:p>
            <a:pPr algn="just">
              <a:lnSpc>
                <a:spcPct val="150000"/>
              </a:lnSpc>
              <a:defRPr/>
            </a:pPr>
            <a:r>
              <a:rPr lang="en-US" b="1" i="1" dirty="0">
                <a:latin typeface="Times New Roman" pitchFamily="18" charset="0"/>
                <a:cs typeface="Times New Roman" pitchFamily="18" charset="0"/>
              </a:rPr>
              <a:t>Anxious</a:t>
            </a:r>
            <a:r>
              <a:rPr lang="en-US" dirty="0">
                <a:latin typeface="Times New Roman" pitchFamily="18" charset="0"/>
                <a:cs typeface="Times New Roman" pitchFamily="18" charset="0"/>
              </a:rPr>
              <a:t>- Demonstrates or verbalizes feeling of apprehension</a:t>
            </a:r>
          </a:p>
          <a:p>
            <a:pPr algn="just">
              <a:lnSpc>
                <a:spcPct val="150000"/>
              </a:lnSpc>
              <a:defRPr/>
            </a:pPr>
            <a:r>
              <a:rPr lang="en-US" b="1" i="1" dirty="0">
                <a:latin typeface="Times New Roman" pitchFamily="18" charset="0"/>
                <a:cs typeface="Times New Roman" pitchFamily="18" charset="0"/>
              </a:rPr>
              <a:t>Elated</a:t>
            </a:r>
            <a:r>
              <a:rPr lang="en-US" dirty="0">
                <a:latin typeface="Times New Roman" pitchFamily="18" charset="0"/>
                <a:cs typeface="Times New Roman" pitchFamily="18" charset="0"/>
              </a:rPr>
              <a:t>-Expresses feelings of joy and intense pleasure, is intensely optimistic</a:t>
            </a:r>
          </a:p>
          <a:p>
            <a:pPr algn="just">
              <a:lnSpc>
                <a:spcPct val="150000"/>
              </a:lnSpc>
              <a:defRPr/>
            </a:pP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477630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2239616" y="652182"/>
            <a:ext cx="7285383" cy="1781735"/>
          </a:xfrm>
        </p:spPr>
        <p:txBody>
          <a:bodyPr>
            <a:normAutofit/>
          </a:bodyPr>
          <a:lstStyle/>
          <a:p>
            <a:pPr algn="ctr"/>
            <a:r>
              <a:rPr lang="en-US" altLang="en-US" sz="4400" b="1" dirty="0">
                <a:solidFill>
                  <a:schemeClr val="tx1"/>
                </a:solidFill>
              </a:rPr>
              <a:t>Mood </a:t>
            </a:r>
            <a:r>
              <a:rPr lang="en-US" altLang="en-US" sz="4400" b="1" dirty="0" err="1">
                <a:solidFill>
                  <a:schemeClr val="tx1"/>
                </a:solidFill>
              </a:rPr>
              <a:t>cont</a:t>
            </a:r>
            <a:r>
              <a:rPr lang="en-US" altLang="en-US" sz="4400" b="1" dirty="0">
                <a:solidFill>
                  <a:schemeClr val="tx1"/>
                </a:solidFill>
              </a:rPr>
              <a:t>’</a:t>
            </a:r>
          </a:p>
        </p:txBody>
      </p:sp>
      <p:sp>
        <p:nvSpPr>
          <p:cNvPr id="3" name="Content Placeholder 2"/>
          <p:cNvSpPr>
            <a:spLocks noGrp="1"/>
          </p:cNvSpPr>
          <p:nvPr>
            <p:ph idx="1"/>
          </p:nvPr>
        </p:nvSpPr>
        <p:spPr>
          <a:xfrm>
            <a:off x="1444488" y="2433918"/>
            <a:ext cx="9884660" cy="3644153"/>
          </a:xfrm>
        </p:spPr>
        <p:txBody>
          <a:bodyPr>
            <a:normAutofit/>
          </a:bodyPr>
          <a:lstStyle/>
          <a:p>
            <a:pPr algn="just"/>
            <a:r>
              <a:rPr lang="en-US" altLang="en-US" b="1" i="1" dirty="0">
                <a:latin typeface="Times New Roman" panose="02020603050405020304" pitchFamily="18" charset="0"/>
                <a:cs typeface="Times New Roman" panose="02020603050405020304" pitchFamily="18" charset="0"/>
              </a:rPr>
              <a:t>Euphoric</a:t>
            </a:r>
            <a:r>
              <a:rPr lang="en-US" altLang="en-US" dirty="0">
                <a:latin typeface="Times New Roman" panose="02020603050405020304" pitchFamily="18" charset="0"/>
                <a:cs typeface="Times New Roman" panose="02020603050405020304" pitchFamily="18" charset="0"/>
              </a:rPr>
              <a:t>- Demonstrates a heightened sense of elation,(“Everything is wonderful!”)</a:t>
            </a:r>
          </a:p>
          <a:p>
            <a:pPr algn="just"/>
            <a:r>
              <a:rPr lang="en-US" altLang="en-US" b="1" i="1" dirty="0">
                <a:latin typeface="Times New Roman" panose="02020603050405020304" pitchFamily="18" charset="0"/>
                <a:cs typeface="Times New Roman" panose="02020603050405020304" pitchFamily="18" charset="0"/>
              </a:rPr>
              <a:t>Fearful</a:t>
            </a:r>
            <a:r>
              <a:rPr lang="en-US" altLang="en-US" dirty="0">
                <a:latin typeface="Times New Roman" panose="02020603050405020304" pitchFamily="18" charset="0"/>
                <a:cs typeface="Times New Roman" panose="02020603050405020304" pitchFamily="18" charset="0"/>
              </a:rPr>
              <a:t>-Demonstrates or verbalizes feeling of apprehension associated with real or perceived danger</a:t>
            </a:r>
          </a:p>
          <a:p>
            <a:pPr algn="just"/>
            <a:r>
              <a:rPr lang="en-US" altLang="en-US" b="1" i="1" dirty="0">
                <a:latin typeface="Times New Roman" panose="02020603050405020304" pitchFamily="18" charset="0"/>
                <a:cs typeface="Times New Roman" panose="02020603050405020304" pitchFamily="18" charset="0"/>
              </a:rPr>
              <a:t>Guilty</a:t>
            </a:r>
            <a:r>
              <a:rPr lang="en-US" altLang="en-US" dirty="0">
                <a:latin typeface="Times New Roman" panose="02020603050405020304" pitchFamily="18" charset="0"/>
                <a:cs typeface="Times New Roman" panose="02020603050405020304" pitchFamily="18" charset="0"/>
              </a:rPr>
              <a:t>-Expresses a feeling of discomfort associated with real or perceived wrongdoing, may be associated with feelings of sadness and despair</a:t>
            </a:r>
          </a:p>
          <a:p>
            <a:pPr algn="just"/>
            <a:r>
              <a:rPr lang="en-US" altLang="en-US" b="1" i="1" dirty="0">
                <a:latin typeface="Times New Roman" panose="02020603050405020304" pitchFamily="18" charset="0"/>
                <a:cs typeface="Times New Roman" panose="02020603050405020304" pitchFamily="18" charset="0"/>
              </a:rPr>
              <a:t>Labile</a:t>
            </a:r>
            <a:r>
              <a:rPr lang="en-US" altLang="en-US" dirty="0">
                <a:latin typeface="Times New Roman" panose="02020603050405020304" pitchFamily="18" charset="0"/>
                <a:cs typeface="Times New Roman" panose="02020603050405020304" pitchFamily="18" charset="0"/>
              </a:rPr>
              <a:t>-Exhibits mood swings that range from euphoric to depression or anxiety</a:t>
            </a:r>
          </a:p>
          <a:p>
            <a:pPr algn="just"/>
            <a:endParaRPr lang="en-US"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23465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57739" y="2346511"/>
            <a:ext cx="10079837" cy="3879477"/>
          </a:xfrm>
        </p:spPr>
        <p:txBody>
          <a:bodyPr>
            <a:normAutofit fontScale="92500"/>
          </a:bodyPr>
          <a:lstStyle/>
          <a:p>
            <a:pPr marL="0" indent="0" algn="just">
              <a:buNone/>
              <a:defRPr/>
            </a:pPr>
            <a:r>
              <a:rPr lang="en-US" b="1" u="sng" dirty="0">
                <a:latin typeface="Times New Roman" pitchFamily="18" charset="0"/>
                <a:cs typeface="Times New Roman" pitchFamily="18" charset="0"/>
              </a:rPr>
              <a:t>Affect</a:t>
            </a:r>
            <a:endParaRPr lang="en-US" dirty="0">
              <a:latin typeface="Times New Roman" pitchFamily="18" charset="0"/>
              <a:cs typeface="Times New Roman" pitchFamily="18" charset="0"/>
            </a:endParaRPr>
          </a:p>
          <a:p>
            <a:pPr algn="just">
              <a:defRPr/>
            </a:pPr>
            <a:r>
              <a:rPr lang="en-US" b="1" i="1" dirty="0">
                <a:latin typeface="Times New Roman" pitchFamily="18" charset="0"/>
                <a:cs typeface="Times New Roman" pitchFamily="18" charset="0"/>
              </a:rPr>
              <a:t>Congruence with mood</a:t>
            </a:r>
            <a:r>
              <a:rPr lang="en-US" dirty="0">
                <a:latin typeface="Times New Roman" pitchFamily="18" charset="0"/>
                <a:cs typeface="Times New Roman" pitchFamily="18" charset="0"/>
              </a:rPr>
              <a:t>-Outward emotional expression is consistent with mood </a:t>
            </a:r>
          </a:p>
          <a:p>
            <a:pPr algn="just">
              <a:lnSpc>
                <a:spcPct val="150000"/>
              </a:lnSpc>
              <a:defRPr/>
            </a:pPr>
            <a:r>
              <a:rPr lang="en-US" b="1" i="1" dirty="0">
                <a:latin typeface="Times New Roman" pitchFamily="18" charset="0"/>
                <a:cs typeface="Times New Roman" pitchFamily="18" charset="0"/>
              </a:rPr>
              <a:t>Constricted or blunted</a:t>
            </a:r>
            <a:r>
              <a:rPr lang="en-US" dirty="0">
                <a:latin typeface="Times New Roman" pitchFamily="18" charset="0"/>
                <a:cs typeface="Times New Roman" pitchFamily="18" charset="0"/>
              </a:rPr>
              <a:t>-Minimal outward emotional expression is observed.</a:t>
            </a:r>
          </a:p>
          <a:p>
            <a:pPr algn="just">
              <a:lnSpc>
                <a:spcPct val="150000"/>
              </a:lnSpc>
              <a:defRPr/>
            </a:pPr>
            <a:r>
              <a:rPr lang="en-US" b="1" i="1" dirty="0">
                <a:latin typeface="Times New Roman" pitchFamily="18" charset="0"/>
                <a:cs typeface="Times New Roman" pitchFamily="18" charset="0"/>
              </a:rPr>
              <a:t>Flat</a:t>
            </a:r>
            <a:r>
              <a:rPr lang="en-US" dirty="0">
                <a:latin typeface="Times New Roman" pitchFamily="18" charset="0"/>
                <a:cs typeface="Times New Roman" pitchFamily="18" charset="0"/>
              </a:rPr>
              <a:t>-Absence of outward emotional expression.</a:t>
            </a:r>
          </a:p>
          <a:p>
            <a:pPr algn="just">
              <a:lnSpc>
                <a:spcPct val="150000"/>
              </a:lnSpc>
              <a:defRPr/>
            </a:pPr>
            <a:r>
              <a:rPr lang="en-US" b="1" i="1" dirty="0">
                <a:latin typeface="Times New Roman" pitchFamily="18" charset="0"/>
                <a:cs typeface="Times New Roman" pitchFamily="18" charset="0"/>
              </a:rPr>
              <a:t>Appropriate-</a:t>
            </a:r>
            <a:r>
              <a:rPr lang="en-US" dirty="0">
                <a:latin typeface="Times New Roman" pitchFamily="18" charset="0"/>
                <a:cs typeface="Times New Roman" pitchFamily="18" charset="0"/>
              </a:rPr>
              <a:t>The outward emotional expression is what would be expected in a certain situation </a:t>
            </a:r>
            <a:r>
              <a:rPr lang="en-US" b="1" i="1" dirty="0">
                <a:latin typeface="Times New Roman" pitchFamily="18" charset="0"/>
                <a:cs typeface="Times New Roman" pitchFamily="18" charset="0"/>
              </a:rPr>
              <a:t>Inappropriate</a:t>
            </a:r>
            <a:r>
              <a:rPr lang="en-US" dirty="0">
                <a:latin typeface="Times New Roman" pitchFamily="18" charset="0"/>
                <a:cs typeface="Times New Roman" pitchFamily="18" charset="0"/>
              </a:rPr>
              <a:t>-The outward emotional expression is incompatible with the situation</a:t>
            </a:r>
          </a:p>
        </p:txBody>
      </p:sp>
    </p:spTree>
    <p:extLst>
      <p:ext uri="{BB962C8B-B14F-4D97-AF65-F5344CB8AC3E}">
        <p14:creationId xmlns:p14="http://schemas.microsoft.com/office/powerpoint/2010/main" val="16145421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dirty="0"/>
              <a:t>d) Patient’s Bill of Rights (Health Act, 2017)</a:t>
            </a:r>
          </a:p>
          <a:p>
            <a:r>
              <a:rPr lang="en-US" dirty="0"/>
              <a:t>Right to access </a:t>
            </a:r>
            <a:r>
              <a:rPr lang="en-US" u="sng" dirty="0"/>
              <a:t>quality</a:t>
            </a:r>
            <a:r>
              <a:rPr lang="en-US" dirty="0"/>
              <a:t> mental health services.</a:t>
            </a:r>
          </a:p>
          <a:p>
            <a:r>
              <a:rPr lang="en-US" dirty="0"/>
              <a:t>Right to </a:t>
            </a:r>
            <a:r>
              <a:rPr lang="en-US" u="sng" dirty="0"/>
              <a:t>dignity, privacy, and confidentiality</a:t>
            </a:r>
            <a:r>
              <a:rPr lang="en-US" dirty="0"/>
              <a:t>.</a:t>
            </a:r>
          </a:p>
          <a:p>
            <a:r>
              <a:rPr lang="en-US" dirty="0"/>
              <a:t>Right to </a:t>
            </a:r>
            <a:r>
              <a:rPr lang="en-US" u="sng" dirty="0"/>
              <a:t>informed consent </a:t>
            </a:r>
            <a:r>
              <a:rPr lang="en-US" dirty="0"/>
              <a:t>before treatment.</a:t>
            </a:r>
          </a:p>
          <a:p>
            <a:r>
              <a:rPr lang="en-US" dirty="0"/>
              <a:t>Right to </a:t>
            </a:r>
            <a:r>
              <a:rPr lang="en-US" u="sng" dirty="0"/>
              <a:t>refuse treatment </a:t>
            </a:r>
            <a:r>
              <a:rPr lang="en-US" dirty="0"/>
              <a:t>(with some exceptions).</a:t>
            </a:r>
          </a:p>
          <a:p>
            <a:r>
              <a:rPr lang="en-US" dirty="0"/>
              <a:t>Right to access </a:t>
            </a:r>
            <a:r>
              <a:rPr lang="en-US" u="sng" dirty="0"/>
              <a:t>medical records </a:t>
            </a:r>
            <a:r>
              <a:rPr lang="en-US" dirty="0"/>
              <a:t>and second opinions.</a:t>
            </a:r>
          </a:p>
          <a:p>
            <a:endParaRPr lang="en-US" dirty="0"/>
          </a:p>
        </p:txBody>
      </p:sp>
    </p:spTree>
    <p:extLst>
      <p:ext uri="{BB962C8B-B14F-4D97-AF65-F5344CB8AC3E}">
        <p14:creationId xmlns:p14="http://schemas.microsoft.com/office/powerpoint/2010/main" val="35153075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2080590" y="705971"/>
            <a:ext cx="7444409" cy="1741394"/>
          </a:xfrm>
        </p:spPr>
        <p:txBody>
          <a:bodyPr>
            <a:normAutofit/>
          </a:bodyPr>
          <a:lstStyle/>
          <a:p>
            <a:pPr algn="ctr"/>
            <a:r>
              <a:rPr lang="en-US" altLang="en-US" sz="4000" b="1" dirty="0">
                <a:solidFill>
                  <a:schemeClr val="tx1"/>
                </a:solidFill>
              </a:rPr>
              <a:t>THOUGHT PROCESSES</a:t>
            </a:r>
          </a:p>
        </p:txBody>
      </p:sp>
      <p:sp>
        <p:nvSpPr>
          <p:cNvPr id="3" name="Content Placeholder 2"/>
          <p:cNvSpPr>
            <a:spLocks noGrp="1"/>
          </p:cNvSpPr>
          <p:nvPr>
            <p:ph idx="1"/>
          </p:nvPr>
        </p:nvSpPr>
        <p:spPr>
          <a:xfrm>
            <a:off x="1075765" y="2447365"/>
            <a:ext cx="10347511" cy="4150286"/>
          </a:xfrm>
        </p:spPr>
        <p:txBody>
          <a:bodyPr>
            <a:normAutofit/>
          </a:bodyPr>
          <a:lstStyle/>
          <a:p>
            <a:pPr marL="0" indent="0" algn="just">
              <a:buNone/>
              <a:defRPr/>
            </a:pPr>
            <a:r>
              <a:rPr lang="en-US" b="1" dirty="0">
                <a:latin typeface="Times New Roman" pitchFamily="18" charset="0"/>
                <a:cs typeface="Times New Roman" pitchFamily="18" charset="0"/>
              </a:rPr>
              <a:t>Form of Thought-</a:t>
            </a:r>
            <a:r>
              <a:rPr lang="en-US" dirty="0">
                <a:latin typeface="Times New Roman" pitchFamily="18" charset="0"/>
                <a:cs typeface="Times New Roman" pitchFamily="18" charset="0"/>
              </a:rPr>
              <a:t>Refers to the way in which a person puts together ideas and associations</a:t>
            </a:r>
          </a:p>
          <a:p>
            <a:pPr algn="just">
              <a:defRPr/>
            </a:pPr>
            <a:r>
              <a:rPr lang="en-US" b="1" i="1" dirty="0">
                <a:latin typeface="Times New Roman" pitchFamily="18" charset="0"/>
                <a:cs typeface="Times New Roman" pitchFamily="18" charset="0"/>
              </a:rPr>
              <a:t>Flight of ideas</a:t>
            </a:r>
            <a:r>
              <a:rPr lang="en-US" dirty="0">
                <a:latin typeface="Times New Roman" pitchFamily="18" charset="0"/>
                <a:cs typeface="Times New Roman" pitchFamily="18" charset="0"/>
              </a:rPr>
              <a:t>- Verbalizations are continuous and rapid and flow from one to another.</a:t>
            </a:r>
          </a:p>
          <a:p>
            <a:pPr algn="just">
              <a:defRPr/>
            </a:pPr>
            <a:r>
              <a:rPr lang="en-US" b="1" i="1" dirty="0">
                <a:latin typeface="Times New Roman" pitchFamily="18" charset="0"/>
                <a:cs typeface="Times New Roman" pitchFamily="18" charset="0"/>
              </a:rPr>
              <a:t>Associative looseness</a:t>
            </a:r>
            <a:r>
              <a:rPr lang="en-US" dirty="0">
                <a:latin typeface="Times New Roman" pitchFamily="18" charset="0"/>
                <a:cs typeface="Times New Roman" pitchFamily="18" charset="0"/>
              </a:rPr>
              <a:t>- Verbalizations shift from one unrelated topic to another.</a:t>
            </a:r>
          </a:p>
          <a:p>
            <a:pPr algn="just">
              <a:defRPr/>
            </a:pPr>
            <a:r>
              <a:rPr lang="en-US" b="1" i="1" dirty="0">
                <a:latin typeface="Times New Roman" pitchFamily="18" charset="0"/>
                <a:cs typeface="Times New Roman" pitchFamily="18" charset="0"/>
              </a:rPr>
              <a:t>Circumstantiality-</a:t>
            </a:r>
            <a:r>
              <a:rPr lang="en-US" dirty="0">
                <a:latin typeface="Times New Roman" pitchFamily="18" charset="0"/>
                <a:cs typeface="Times New Roman" pitchFamily="18" charset="0"/>
              </a:rPr>
              <a:t>Verbalizations are lengthy and tedious, and because</a:t>
            </a:r>
            <a:r>
              <a:rPr lang="en-US" b="1" i="1" dirty="0">
                <a:latin typeface="Times New Roman" pitchFamily="18" charset="0"/>
                <a:cs typeface="Times New Roman" pitchFamily="18" charset="0"/>
              </a:rPr>
              <a:t> </a:t>
            </a:r>
            <a:r>
              <a:rPr lang="en-US" dirty="0">
                <a:latin typeface="Times New Roman" pitchFamily="18" charset="0"/>
                <a:cs typeface="Times New Roman" pitchFamily="18" charset="0"/>
              </a:rPr>
              <a:t>of numerous details, are delayed reaching</a:t>
            </a:r>
            <a:r>
              <a:rPr lang="en-US" b="1" i="1" dirty="0">
                <a:latin typeface="Times New Roman" pitchFamily="18" charset="0"/>
                <a:cs typeface="Times New Roman" pitchFamily="18" charset="0"/>
              </a:rPr>
              <a:t> </a:t>
            </a:r>
            <a:r>
              <a:rPr lang="en-US" dirty="0">
                <a:latin typeface="Times New Roman" pitchFamily="18" charset="0"/>
                <a:cs typeface="Times New Roman" pitchFamily="18" charset="0"/>
              </a:rPr>
              <a:t>the intended point.</a:t>
            </a:r>
          </a:p>
          <a:p>
            <a:pPr marL="0" indent="0" algn="just">
              <a:buNone/>
              <a:defRPr/>
            </a:pP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26979882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xfrm>
            <a:off x="1981200" y="665629"/>
            <a:ext cx="7543800" cy="1721223"/>
          </a:xfrm>
        </p:spPr>
        <p:txBody>
          <a:bodyPr/>
          <a:lstStyle/>
          <a:p>
            <a:pPr algn="ctr"/>
            <a:r>
              <a:rPr lang="en-US" altLang="en-US" sz="2800" b="1" dirty="0"/>
              <a:t>CONT</a:t>
            </a:r>
            <a:r>
              <a:rPr lang="en-US" altLang="en-US" sz="1400" dirty="0"/>
              <a:t>’</a:t>
            </a:r>
          </a:p>
        </p:txBody>
      </p:sp>
      <p:sp>
        <p:nvSpPr>
          <p:cNvPr id="3" name="Content Placeholder 2"/>
          <p:cNvSpPr>
            <a:spLocks noGrp="1"/>
          </p:cNvSpPr>
          <p:nvPr>
            <p:ph idx="1"/>
          </p:nvPr>
        </p:nvSpPr>
        <p:spPr>
          <a:xfrm>
            <a:off x="779930" y="2440641"/>
            <a:ext cx="10775966" cy="3778624"/>
          </a:xfrm>
        </p:spPr>
        <p:txBody>
          <a:bodyPr>
            <a:normAutofit/>
          </a:bodyPr>
          <a:lstStyle/>
          <a:p>
            <a:pPr algn="just"/>
            <a:r>
              <a:rPr lang="en-US" altLang="en-US" b="1" i="1" dirty="0" err="1">
                <a:latin typeface="Times New Roman" panose="02020603050405020304" pitchFamily="18" charset="0"/>
                <a:cs typeface="Times New Roman" panose="02020603050405020304" pitchFamily="18" charset="0"/>
              </a:rPr>
              <a:t>Tangentiality</a:t>
            </a:r>
            <a:r>
              <a:rPr lang="en-US" altLang="en-US" dirty="0">
                <a:latin typeface="Times New Roman" panose="02020603050405020304" pitchFamily="18" charset="0"/>
                <a:cs typeface="Times New Roman" panose="02020603050405020304" pitchFamily="18" charset="0"/>
              </a:rPr>
              <a:t>-Verbalizations that are lengthy and tedious and never reach an intended point.</a:t>
            </a:r>
          </a:p>
          <a:p>
            <a:pPr algn="just"/>
            <a:r>
              <a:rPr lang="en-US" altLang="en-US" b="1" i="1" dirty="0">
                <a:latin typeface="Times New Roman" panose="02020603050405020304" pitchFamily="18" charset="0"/>
                <a:cs typeface="Times New Roman" panose="02020603050405020304" pitchFamily="18" charset="0"/>
              </a:rPr>
              <a:t>Neologisms</a:t>
            </a:r>
            <a:r>
              <a:rPr lang="en-US" altLang="en-US" dirty="0">
                <a:latin typeface="Times New Roman" panose="02020603050405020304" pitchFamily="18" charset="0"/>
                <a:cs typeface="Times New Roman" panose="02020603050405020304" pitchFamily="18" charset="0"/>
              </a:rPr>
              <a:t>-making up nonsensical-sounding words, which have meaning only to him or her.</a:t>
            </a:r>
          </a:p>
          <a:p>
            <a:pPr algn="just"/>
            <a:r>
              <a:rPr lang="en-US" altLang="en-US" b="1" i="1" dirty="0">
                <a:latin typeface="Times New Roman" panose="02020603050405020304" pitchFamily="18" charset="0"/>
                <a:cs typeface="Times New Roman" panose="02020603050405020304" pitchFamily="18" charset="0"/>
              </a:rPr>
              <a:t>Concrete thinking-</a:t>
            </a:r>
            <a:r>
              <a:rPr lang="en-US" altLang="en-US" dirty="0">
                <a:latin typeface="Times New Roman" panose="02020603050405020304" pitchFamily="18" charset="0"/>
                <a:cs typeface="Times New Roman" panose="02020603050405020304" pitchFamily="18" charset="0"/>
              </a:rPr>
              <a:t>Thinking literal; elemental</a:t>
            </a:r>
            <a:r>
              <a:rPr lang="en-US" altLang="en-US" b="1" i="1" dirty="0">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absence of ability to think abstractly</a:t>
            </a:r>
            <a:r>
              <a:rPr lang="en-US" altLang="en-US" b="1" i="1" dirty="0">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unable to translate simple proverbs</a:t>
            </a:r>
          </a:p>
          <a:p>
            <a:pPr algn="just"/>
            <a:r>
              <a:rPr lang="en-US" altLang="en-US" b="1" i="1" dirty="0">
                <a:latin typeface="Times New Roman" panose="02020603050405020304" pitchFamily="18" charset="0"/>
                <a:cs typeface="Times New Roman" panose="02020603050405020304" pitchFamily="18" charset="0"/>
              </a:rPr>
              <a:t>Clang associations</a:t>
            </a:r>
            <a:r>
              <a:rPr lang="en-US" altLang="en-US" dirty="0">
                <a:latin typeface="Times New Roman" panose="02020603050405020304" pitchFamily="18" charset="0"/>
                <a:cs typeface="Times New Roman" panose="02020603050405020304" pitchFamily="18" charset="0"/>
              </a:rPr>
              <a:t>-Speaking in puns or rhymes; using words that sound alike but have different meanings</a:t>
            </a:r>
          </a:p>
          <a:p>
            <a:pPr algn="just"/>
            <a:endParaRPr lang="en-US"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9776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2173356" y="679075"/>
            <a:ext cx="7351643" cy="1761565"/>
          </a:xfrm>
        </p:spPr>
        <p:txBody>
          <a:bodyPr>
            <a:normAutofit/>
          </a:bodyPr>
          <a:lstStyle/>
          <a:p>
            <a:pPr algn="ctr"/>
            <a:r>
              <a:rPr lang="en-US" altLang="en-US" sz="2800" b="1" dirty="0"/>
              <a:t>FORM CONT’</a:t>
            </a:r>
          </a:p>
        </p:txBody>
      </p:sp>
      <p:sp>
        <p:nvSpPr>
          <p:cNvPr id="3" name="Content Placeholder 2"/>
          <p:cNvSpPr>
            <a:spLocks noGrp="1"/>
          </p:cNvSpPr>
          <p:nvPr>
            <p:ph idx="1"/>
          </p:nvPr>
        </p:nvSpPr>
        <p:spPr>
          <a:xfrm>
            <a:off x="853889" y="2440641"/>
            <a:ext cx="10569388" cy="3724835"/>
          </a:xfrm>
        </p:spPr>
        <p:txBody>
          <a:bodyPr>
            <a:normAutofit fontScale="92500" lnSpcReduction="10000"/>
          </a:bodyPr>
          <a:lstStyle/>
          <a:p>
            <a:pPr algn="just"/>
            <a:r>
              <a:rPr lang="en-US" altLang="en-US" b="1" i="1" dirty="0">
                <a:latin typeface="Times New Roman" panose="02020603050405020304" pitchFamily="18" charset="0"/>
                <a:cs typeface="Times New Roman" panose="02020603050405020304" pitchFamily="18" charset="0"/>
              </a:rPr>
              <a:t>Word salad-</a:t>
            </a:r>
            <a:r>
              <a:rPr lang="en-US" altLang="en-US" dirty="0">
                <a:latin typeface="Times New Roman" panose="02020603050405020304" pitchFamily="18" charset="0"/>
                <a:cs typeface="Times New Roman" panose="02020603050405020304" pitchFamily="18" charset="0"/>
              </a:rPr>
              <a:t> Using a mixture of words that have no meaning</a:t>
            </a:r>
            <a:r>
              <a:rPr lang="en-US" altLang="en-US" b="1" i="1" dirty="0">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together; sounding incoherent</a:t>
            </a:r>
          </a:p>
          <a:p>
            <a:pPr algn="just"/>
            <a:r>
              <a:rPr lang="en-US" altLang="en-US" b="1" i="1" dirty="0">
                <a:latin typeface="Times New Roman" panose="02020603050405020304" pitchFamily="18" charset="0"/>
                <a:cs typeface="Times New Roman" panose="02020603050405020304" pitchFamily="18" charset="0"/>
              </a:rPr>
              <a:t>Perseveration</a:t>
            </a:r>
            <a:r>
              <a:rPr lang="en-US" altLang="en-US" dirty="0">
                <a:latin typeface="Times New Roman" panose="02020603050405020304" pitchFamily="18" charset="0"/>
                <a:cs typeface="Times New Roman" panose="02020603050405020304" pitchFamily="18" charset="0"/>
              </a:rPr>
              <a:t>-Persistently repeating the last word of a sentence spoken to the client </a:t>
            </a:r>
          </a:p>
          <a:p>
            <a:pPr algn="just"/>
            <a:r>
              <a:rPr lang="en-US" altLang="en-US" b="1" i="1" dirty="0">
                <a:latin typeface="Times New Roman" panose="02020603050405020304" pitchFamily="18" charset="0"/>
                <a:cs typeface="Times New Roman" panose="02020603050405020304" pitchFamily="18" charset="0"/>
              </a:rPr>
              <a:t>Echolalia</a:t>
            </a:r>
            <a:r>
              <a:rPr lang="en-US" altLang="en-US" dirty="0">
                <a:latin typeface="Times New Roman" panose="02020603050405020304" pitchFamily="18" charset="0"/>
                <a:cs typeface="Times New Roman" panose="02020603050405020304" pitchFamily="18" charset="0"/>
              </a:rPr>
              <a:t>- Persistently repeating what another person says</a:t>
            </a:r>
          </a:p>
          <a:p>
            <a:pPr algn="just"/>
            <a:r>
              <a:rPr lang="en-US" altLang="en-US" b="1" i="1" dirty="0">
                <a:latin typeface="Times New Roman" panose="02020603050405020304" pitchFamily="18" charset="0"/>
                <a:cs typeface="Times New Roman" panose="02020603050405020304" pitchFamily="18" charset="0"/>
              </a:rPr>
              <a:t>Mutism-</a:t>
            </a:r>
            <a:r>
              <a:rPr lang="en-US" altLang="en-US" dirty="0">
                <a:latin typeface="Times New Roman" panose="02020603050405020304" pitchFamily="18" charset="0"/>
                <a:cs typeface="Times New Roman" panose="02020603050405020304" pitchFamily="18" charset="0"/>
              </a:rPr>
              <a:t>Does not speak (either cannot or will not)</a:t>
            </a:r>
          </a:p>
          <a:p>
            <a:pPr algn="just"/>
            <a:r>
              <a:rPr lang="en-US" altLang="en-US" b="1" i="1" dirty="0">
                <a:latin typeface="Times New Roman" panose="02020603050405020304" pitchFamily="18" charset="0"/>
                <a:cs typeface="Times New Roman" panose="02020603050405020304" pitchFamily="18" charset="0"/>
              </a:rPr>
              <a:t>Poverty of speech</a:t>
            </a:r>
            <a:r>
              <a:rPr lang="en-US" altLang="en-US" dirty="0">
                <a:latin typeface="Times New Roman" panose="02020603050405020304" pitchFamily="18" charset="0"/>
                <a:cs typeface="Times New Roman" panose="02020603050405020304" pitchFamily="18" charset="0"/>
              </a:rPr>
              <a:t>-Speaks very little; may respond in monosyllables</a:t>
            </a:r>
          </a:p>
          <a:p>
            <a:pPr algn="just"/>
            <a:r>
              <a:rPr lang="en-US" altLang="en-US" b="1" i="1" dirty="0">
                <a:latin typeface="Times New Roman" panose="02020603050405020304" pitchFamily="18" charset="0"/>
                <a:cs typeface="Times New Roman" panose="02020603050405020304" pitchFamily="18" charset="0"/>
              </a:rPr>
              <a:t>Ability to concentrate and disturbance of attention</a:t>
            </a:r>
            <a:r>
              <a:rPr lang="en-US" altLang="en-US" dirty="0">
                <a:latin typeface="Times New Roman" panose="02020603050405020304" pitchFamily="18" charset="0"/>
                <a:cs typeface="Times New Roman" panose="02020603050405020304" pitchFamily="18" charset="0"/>
              </a:rPr>
              <a:t>-Does the person hold attention to the topic at hand? Is the person easily distractible? Is there selective attention (e.g., blocks out topics that create anxiety)?</a:t>
            </a:r>
          </a:p>
          <a:p>
            <a:pPr algn="just"/>
            <a:endParaRPr lang="en-US"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3946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91771" y="2487706"/>
            <a:ext cx="9587754" cy="3711388"/>
          </a:xfrm>
        </p:spPr>
        <p:txBody>
          <a:bodyPr>
            <a:normAutofit/>
          </a:bodyPr>
          <a:lstStyle/>
          <a:p>
            <a:pPr marL="0" indent="0" algn="just">
              <a:buNone/>
              <a:defRPr/>
            </a:pPr>
            <a:r>
              <a:rPr lang="en-US" b="1" dirty="0">
                <a:latin typeface="Times New Roman" pitchFamily="18" charset="0"/>
                <a:cs typeface="Times New Roman" pitchFamily="18" charset="0"/>
              </a:rPr>
              <a:t>Content of Thought-</a:t>
            </a:r>
            <a:r>
              <a:rPr lang="en-US" dirty="0">
                <a:latin typeface="Times New Roman" pitchFamily="18" charset="0"/>
                <a:cs typeface="Times New Roman" pitchFamily="18" charset="0"/>
              </a:rPr>
              <a:t>Refers to what a person is actually thinking about</a:t>
            </a:r>
          </a:p>
          <a:p>
            <a:pPr marL="0" indent="0" algn="just">
              <a:buNone/>
              <a:defRPr/>
            </a:pPr>
            <a:r>
              <a:rPr lang="en-US" dirty="0">
                <a:latin typeface="Times New Roman" pitchFamily="18" charset="0"/>
                <a:cs typeface="Times New Roman" pitchFamily="18" charset="0"/>
              </a:rPr>
              <a:t>1. </a:t>
            </a:r>
            <a:r>
              <a:rPr lang="en-US" b="1" u="sng" dirty="0">
                <a:latin typeface="Times New Roman" pitchFamily="18" charset="0"/>
                <a:cs typeface="Times New Roman" pitchFamily="18" charset="0"/>
              </a:rPr>
              <a:t>Delusions</a:t>
            </a:r>
            <a:r>
              <a:rPr lang="en-US" dirty="0">
                <a:latin typeface="Times New Roman" pitchFamily="18" charset="0"/>
                <a:cs typeface="Times New Roman" pitchFamily="18" charset="0"/>
              </a:rPr>
              <a:t>: are unrealistic ideas or beliefs that cannot be changed by logic.</a:t>
            </a:r>
          </a:p>
          <a:p>
            <a:pPr algn="just">
              <a:defRPr/>
            </a:pPr>
            <a:r>
              <a:rPr lang="en-US" b="1" i="1" dirty="0">
                <a:latin typeface="Times New Roman" pitchFamily="18" charset="0"/>
                <a:cs typeface="Times New Roman" pitchFamily="18" charset="0"/>
              </a:rPr>
              <a:t>Persecutory:</a:t>
            </a:r>
            <a:r>
              <a:rPr lang="en-US" dirty="0">
                <a:latin typeface="Times New Roman" pitchFamily="18" charset="0"/>
                <a:cs typeface="Times New Roman" pitchFamily="18" charset="0"/>
              </a:rPr>
              <a:t> A belief that someone is out to get him or her in some way</a:t>
            </a:r>
          </a:p>
          <a:p>
            <a:pPr algn="just">
              <a:defRPr/>
            </a:pPr>
            <a:r>
              <a:rPr lang="en-US" b="1" i="1" dirty="0">
                <a:latin typeface="Times New Roman" pitchFamily="18" charset="0"/>
                <a:cs typeface="Times New Roman" pitchFamily="18" charset="0"/>
              </a:rPr>
              <a:t>Grandiose</a:t>
            </a:r>
            <a:r>
              <a:rPr lang="en-US" dirty="0">
                <a:latin typeface="Times New Roman" pitchFamily="18" charset="0"/>
                <a:cs typeface="Times New Roman" pitchFamily="18" charset="0"/>
              </a:rPr>
              <a:t>: An idea that he or she is all-powerful or of great importance </a:t>
            </a:r>
          </a:p>
          <a:p>
            <a:pPr algn="just">
              <a:defRPr/>
            </a:pPr>
            <a:r>
              <a:rPr lang="en-US" b="1" i="1" dirty="0">
                <a:latin typeface="Times New Roman" pitchFamily="18" charset="0"/>
                <a:cs typeface="Times New Roman" pitchFamily="18" charset="0"/>
              </a:rPr>
              <a:t>Reference:</a:t>
            </a:r>
            <a:r>
              <a:rPr lang="en-US" dirty="0">
                <a:latin typeface="Times New Roman" pitchFamily="18" charset="0"/>
                <a:cs typeface="Times New Roman" pitchFamily="18" charset="0"/>
              </a:rPr>
              <a:t> An idea that whatever is happening in the environment is about him or her</a:t>
            </a:r>
          </a:p>
          <a:p>
            <a:pPr algn="just">
              <a:defRPr/>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8689627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a:xfrm>
            <a:off x="2107096" y="692524"/>
            <a:ext cx="7417904" cy="1714500"/>
          </a:xfrm>
        </p:spPr>
        <p:txBody>
          <a:bodyPr>
            <a:normAutofit/>
          </a:bodyPr>
          <a:lstStyle/>
          <a:p>
            <a:pPr algn="ctr"/>
            <a:r>
              <a:rPr lang="en-US" altLang="en-US" sz="3600" b="1" dirty="0"/>
              <a:t>DELUTIONS CONT’</a:t>
            </a:r>
          </a:p>
        </p:txBody>
      </p:sp>
      <p:sp>
        <p:nvSpPr>
          <p:cNvPr id="3" name="Content Placeholder 2"/>
          <p:cNvSpPr>
            <a:spLocks noGrp="1"/>
          </p:cNvSpPr>
          <p:nvPr>
            <p:ph idx="1"/>
          </p:nvPr>
        </p:nvSpPr>
        <p:spPr>
          <a:xfrm>
            <a:off x="1484243" y="2501152"/>
            <a:ext cx="9945757" cy="4023473"/>
          </a:xfrm>
        </p:spPr>
        <p:txBody>
          <a:bodyPr>
            <a:normAutofit/>
          </a:bodyPr>
          <a:lstStyle/>
          <a:p>
            <a:r>
              <a:rPr lang="en-US" altLang="en-US" b="1" i="1" dirty="0">
                <a:latin typeface="Times New Roman" panose="02020603050405020304" pitchFamily="18" charset="0"/>
                <a:cs typeface="Times New Roman" panose="02020603050405020304" pitchFamily="18" charset="0"/>
              </a:rPr>
              <a:t>Control or influence:</a:t>
            </a:r>
            <a:r>
              <a:rPr lang="en-US" altLang="en-US" dirty="0">
                <a:latin typeface="Times New Roman" panose="02020603050405020304" pitchFamily="18" charset="0"/>
                <a:cs typeface="Times New Roman" panose="02020603050405020304" pitchFamily="18" charset="0"/>
              </a:rPr>
              <a:t> A belief that his or her behavior and thoughts are being controlled by external forces </a:t>
            </a:r>
          </a:p>
          <a:p>
            <a:r>
              <a:rPr lang="en-US" altLang="en-US" b="1" i="1" dirty="0">
                <a:latin typeface="Times New Roman" panose="02020603050405020304" pitchFamily="18" charset="0"/>
                <a:cs typeface="Times New Roman" panose="02020603050405020304" pitchFamily="18" charset="0"/>
              </a:rPr>
              <a:t>Somatic:</a:t>
            </a:r>
            <a:r>
              <a:rPr lang="en-US" altLang="en-US" dirty="0">
                <a:latin typeface="Times New Roman" panose="02020603050405020304" pitchFamily="18" charset="0"/>
                <a:cs typeface="Times New Roman" panose="02020603050405020304" pitchFamily="18" charset="0"/>
              </a:rPr>
              <a:t> A belief that he or she has a dysfunctional body part </a:t>
            </a:r>
          </a:p>
          <a:p>
            <a:r>
              <a:rPr lang="en-US" altLang="en-US" b="1" i="1" dirty="0">
                <a:latin typeface="Times New Roman" panose="02020603050405020304" pitchFamily="18" charset="0"/>
                <a:cs typeface="Times New Roman" panose="02020603050405020304" pitchFamily="18" charset="0"/>
              </a:rPr>
              <a:t>Nihilistic:</a:t>
            </a:r>
            <a:r>
              <a:rPr lang="en-US" altLang="en-US" dirty="0">
                <a:latin typeface="Times New Roman" panose="02020603050405020304" pitchFamily="18" charset="0"/>
                <a:cs typeface="Times New Roman" panose="02020603050405020304" pitchFamily="18" charset="0"/>
              </a:rPr>
              <a:t> A belief that he or she, or a part of the body, or even the world does not exist or has been destroyed </a:t>
            </a:r>
          </a:p>
          <a:p>
            <a:endParaRPr lang="en-US" altLang="en-US" sz="3200" dirty="0"/>
          </a:p>
        </p:txBody>
      </p:sp>
    </p:spTree>
    <p:extLst>
      <p:ext uri="{BB962C8B-B14F-4D97-AF65-F5344CB8AC3E}">
        <p14:creationId xmlns:p14="http://schemas.microsoft.com/office/powerpoint/2010/main" val="3882011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1981200" y="544606"/>
            <a:ext cx="7543800" cy="1842247"/>
          </a:xfrm>
        </p:spPr>
        <p:txBody>
          <a:bodyPr>
            <a:normAutofit/>
          </a:bodyPr>
          <a:lstStyle/>
          <a:p>
            <a:pPr algn="ctr"/>
            <a:r>
              <a:rPr lang="en-US" altLang="en-US" sz="4900" b="1" dirty="0"/>
              <a:t>CONT</a:t>
            </a:r>
            <a:r>
              <a:rPr lang="en-US" altLang="en-US" sz="1400" dirty="0"/>
              <a:t>’</a:t>
            </a:r>
          </a:p>
        </p:txBody>
      </p:sp>
      <p:sp>
        <p:nvSpPr>
          <p:cNvPr id="3" name="Content Placeholder 2"/>
          <p:cNvSpPr>
            <a:spLocks noGrp="1"/>
          </p:cNvSpPr>
          <p:nvPr>
            <p:ph idx="1"/>
          </p:nvPr>
        </p:nvSpPr>
        <p:spPr>
          <a:xfrm>
            <a:off x="1391479" y="2507876"/>
            <a:ext cx="10031798" cy="4161211"/>
          </a:xfrm>
        </p:spPr>
        <p:txBody>
          <a:bodyPr>
            <a:normAutofit/>
          </a:bodyPr>
          <a:lstStyle/>
          <a:p>
            <a:pPr algn="just"/>
            <a:r>
              <a:rPr lang="en-US" altLang="en-US" dirty="0">
                <a:latin typeface="Times New Roman" panose="02020603050405020304" pitchFamily="18" charset="0"/>
                <a:cs typeface="Times New Roman" panose="02020603050405020304" pitchFamily="18" charset="0"/>
              </a:rPr>
              <a:t>2</a:t>
            </a:r>
            <a:r>
              <a:rPr lang="en-US" altLang="en-US" b="1" u="sng" dirty="0">
                <a:latin typeface="Times New Roman" panose="02020603050405020304" pitchFamily="18" charset="0"/>
                <a:cs typeface="Times New Roman" panose="02020603050405020304" pitchFamily="18" charset="0"/>
              </a:rPr>
              <a:t>. Suicidal or homicidal ideas</a:t>
            </a:r>
            <a:r>
              <a:rPr lang="en-US" altLang="en-US" dirty="0">
                <a:latin typeface="Times New Roman" panose="02020603050405020304" pitchFamily="18" charset="0"/>
                <a:cs typeface="Times New Roman" panose="02020603050405020304" pitchFamily="18" charset="0"/>
              </a:rPr>
              <a:t>: expressing ideas of harming self or others.</a:t>
            </a:r>
          </a:p>
          <a:p>
            <a:pPr algn="just"/>
            <a:r>
              <a:rPr lang="en-US" altLang="en-US" dirty="0">
                <a:latin typeface="Times New Roman" panose="02020603050405020304" pitchFamily="18" charset="0"/>
                <a:cs typeface="Times New Roman" panose="02020603050405020304" pitchFamily="18" charset="0"/>
              </a:rPr>
              <a:t>3. </a:t>
            </a:r>
            <a:r>
              <a:rPr lang="en-US" altLang="en-US" b="1" u="sng" dirty="0">
                <a:latin typeface="Times New Roman" panose="02020603050405020304" pitchFamily="18" charset="0"/>
                <a:cs typeface="Times New Roman" panose="02020603050405020304" pitchFamily="18" charset="0"/>
              </a:rPr>
              <a:t>Obsessions</a:t>
            </a:r>
            <a:r>
              <a:rPr lang="en-US" altLang="en-US" dirty="0">
                <a:latin typeface="Times New Roman" panose="02020603050405020304" pitchFamily="18" charset="0"/>
                <a:cs typeface="Times New Roman" panose="02020603050405020304" pitchFamily="18" charset="0"/>
              </a:rPr>
              <a:t>: verbalizing about a persistent thought or feeling that is unable to be eliminated from his or her consciousness?</a:t>
            </a:r>
          </a:p>
          <a:p>
            <a:pPr algn="just"/>
            <a:r>
              <a:rPr lang="en-US" altLang="en-US" dirty="0">
                <a:latin typeface="Times New Roman" panose="02020603050405020304" pitchFamily="18" charset="0"/>
                <a:cs typeface="Times New Roman" panose="02020603050405020304" pitchFamily="18" charset="0"/>
              </a:rPr>
              <a:t>4. </a:t>
            </a:r>
            <a:r>
              <a:rPr lang="en-US" altLang="en-US" b="1" u="sng" dirty="0">
                <a:latin typeface="Times New Roman" panose="02020603050405020304" pitchFamily="18" charset="0"/>
                <a:cs typeface="Times New Roman" panose="02020603050405020304" pitchFamily="18" charset="0"/>
              </a:rPr>
              <a:t>Paranoia/suspiciousness</a:t>
            </a:r>
            <a:r>
              <a:rPr lang="en-US" altLang="en-US" dirty="0">
                <a:latin typeface="Times New Roman" panose="02020603050405020304" pitchFamily="18" charset="0"/>
                <a:cs typeface="Times New Roman" panose="02020603050405020304" pitchFamily="18" charset="0"/>
              </a:rPr>
              <a:t>: Continuously scans the environment, questions motives of interviewer, refuses to answer questions</a:t>
            </a:r>
          </a:p>
          <a:p>
            <a:pPr algn="just"/>
            <a:r>
              <a:rPr lang="en-US" altLang="en-US" dirty="0">
                <a:latin typeface="Times New Roman" panose="02020603050405020304" pitchFamily="18" charset="0"/>
                <a:cs typeface="Times New Roman" panose="02020603050405020304" pitchFamily="18" charset="0"/>
              </a:rPr>
              <a:t>5. </a:t>
            </a:r>
            <a:r>
              <a:rPr lang="en-US" altLang="en-US" b="1" u="sng" dirty="0">
                <a:latin typeface="Times New Roman" panose="02020603050405020304" pitchFamily="18" charset="0"/>
                <a:cs typeface="Times New Roman" panose="02020603050405020304" pitchFamily="18" charset="0"/>
              </a:rPr>
              <a:t>Magical thinking: </a:t>
            </a:r>
            <a:r>
              <a:rPr lang="en-US" altLang="en-US" dirty="0">
                <a:latin typeface="Times New Roman" panose="02020603050405020304" pitchFamily="18" charset="0"/>
                <a:cs typeface="Times New Roman" panose="02020603050405020304" pitchFamily="18" charset="0"/>
              </a:rPr>
              <a:t>client speaking in a way that indicates his or her words or actions have power.</a:t>
            </a:r>
          </a:p>
          <a:p>
            <a:pPr algn="just"/>
            <a:endParaRPr lang="en-US" altLang="en-US" dirty="0">
              <a:latin typeface="Times New Roman" panose="02020603050405020304" pitchFamily="18" charset="0"/>
              <a:cs typeface="Times New Roman" panose="02020603050405020304" pitchFamily="18" charset="0"/>
            </a:endParaRPr>
          </a:p>
          <a:p>
            <a:pPr algn="just"/>
            <a:endParaRPr lang="en-US"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8327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a:xfrm>
            <a:off x="1981200" y="571499"/>
            <a:ext cx="7543800" cy="1788459"/>
          </a:xfrm>
        </p:spPr>
        <p:txBody>
          <a:bodyPr/>
          <a:lstStyle/>
          <a:p>
            <a:pPr algn="ctr"/>
            <a:r>
              <a:rPr lang="en-US" altLang="en-US" sz="4000" b="1" dirty="0" smtClean="0"/>
              <a:t>CONT</a:t>
            </a:r>
            <a:r>
              <a:rPr lang="en-US" altLang="en-US" sz="1800" dirty="0"/>
              <a:t>’</a:t>
            </a:r>
          </a:p>
        </p:txBody>
      </p:sp>
      <p:sp>
        <p:nvSpPr>
          <p:cNvPr id="3" name="Content Placeholder 2"/>
          <p:cNvSpPr>
            <a:spLocks noGrp="1"/>
          </p:cNvSpPr>
          <p:nvPr>
            <p:ph idx="1"/>
          </p:nvPr>
        </p:nvSpPr>
        <p:spPr>
          <a:xfrm>
            <a:off x="880783" y="2467535"/>
            <a:ext cx="10468535" cy="3985654"/>
          </a:xfrm>
        </p:spPr>
        <p:txBody>
          <a:bodyPr/>
          <a:lstStyle/>
          <a:p>
            <a:pPr algn="just"/>
            <a:r>
              <a:rPr lang="en-US" altLang="en-US" dirty="0" smtClean="0">
                <a:latin typeface="Times New Roman" panose="02020603050405020304" pitchFamily="18" charset="0"/>
                <a:cs typeface="Times New Roman" panose="02020603050405020304" pitchFamily="18" charset="0"/>
              </a:rPr>
              <a:t>6. </a:t>
            </a:r>
            <a:r>
              <a:rPr lang="en-US" altLang="en-US" b="1" u="sng" dirty="0" smtClean="0">
                <a:latin typeface="Times New Roman" panose="02020603050405020304" pitchFamily="18" charset="0"/>
                <a:cs typeface="Times New Roman" panose="02020603050405020304" pitchFamily="18" charset="0"/>
              </a:rPr>
              <a:t>Religiosity</a:t>
            </a:r>
            <a:r>
              <a:rPr lang="en-US" altLang="en-US" dirty="0" smtClean="0">
                <a:latin typeface="Times New Roman" panose="02020603050405020304" pitchFamily="18" charset="0"/>
                <a:cs typeface="Times New Roman" panose="02020603050405020304" pitchFamily="18" charset="0"/>
              </a:rPr>
              <a:t>: individual demonstrating obsession with religious ideas and behavior.</a:t>
            </a:r>
          </a:p>
          <a:p>
            <a:pPr algn="just"/>
            <a:r>
              <a:rPr lang="en-US" altLang="en-US" dirty="0" smtClean="0">
                <a:latin typeface="Times New Roman" panose="02020603050405020304" pitchFamily="18" charset="0"/>
                <a:cs typeface="Times New Roman" panose="02020603050405020304" pitchFamily="18" charset="0"/>
              </a:rPr>
              <a:t>7</a:t>
            </a:r>
            <a:r>
              <a:rPr lang="en-US" altLang="en-US" b="1" u="sng" dirty="0" smtClean="0">
                <a:latin typeface="Times New Roman" panose="02020603050405020304" pitchFamily="18" charset="0"/>
                <a:cs typeface="Times New Roman" panose="02020603050405020304" pitchFamily="18" charset="0"/>
              </a:rPr>
              <a:t>. Phobias</a:t>
            </a:r>
            <a:r>
              <a:rPr lang="en-US" altLang="en-US" dirty="0" smtClean="0">
                <a:latin typeface="Times New Roman" panose="02020603050405020304" pitchFamily="18" charset="0"/>
                <a:cs typeface="Times New Roman" panose="02020603050405020304" pitchFamily="18" charset="0"/>
              </a:rPr>
              <a:t>: evidence of irrational fears (of a specific object, or a social situation)</a:t>
            </a:r>
          </a:p>
          <a:p>
            <a:pPr algn="just"/>
            <a:r>
              <a:rPr lang="en-US" altLang="en-US" dirty="0" smtClean="0">
                <a:latin typeface="Times New Roman" panose="02020603050405020304" pitchFamily="18" charset="0"/>
                <a:cs typeface="Times New Roman" panose="02020603050405020304" pitchFamily="18" charset="0"/>
              </a:rPr>
              <a:t>8. </a:t>
            </a:r>
            <a:r>
              <a:rPr lang="en-US" altLang="en-US" b="1" u="sng" dirty="0" smtClean="0">
                <a:latin typeface="Times New Roman" panose="02020603050405020304" pitchFamily="18" charset="0"/>
                <a:cs typeface="Times New Roman" panose="02020603050405020304" pitchFamily="18" charset="0"/>
              </a:rPr>
              <a:t>Poverty of content</a:t>
            </a:r>
            <a:r>
              <a:rPr lang="en-US" altLang="en-US" dirty="0" smtClean="0">
                <a:latin typeface="Times New Roman" panose="02020603050405020304" pitchFamily="18" charset="0"/>
                <a:cs typeface="Times New Roman" panose="02020603050405020304" pitchFamily="18" charset="0"/>
              </a:rPr>
              <a:t>: little information conveyed by the client because of vagueness or stereotypical statements.</a:t>
            </a:r>
          </a:p>
          <a:p>
            <a:pPr algn="just"/>
            <a:endParaRPr lang="en-US" altLang="en-US"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5847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85047" y="2413747"/>
            <a:ext cx="9628094" cy="3785026"/>
          </a:xfrm>
        </p:spPr>
        <p:txBody>
          <a:bodyPr>
            <a:normAutofit/>
          </a:bodyPr>
          <a:lstStyle/>
          <a:p>
            <a:pPr marL="0" indent="0" algn="just">
              <a:buNone/>
              <a:defRPr/>
            </a:pPr>
            <a:r>
              <a:rPr lang="en-US" b="1" dirty="0">
                <a:latin typeface="Times New Roman" pitchFamily="18" charset="0"/>
                <a:cs typeface="Times New Roman" pitchFamily="18" charset="0"/>
              </a:rPr>
              <a:t>PERCEPTUAL DISTURBANCES</a:t>
            </a:r>
            <a:endParaRPr lang="en-US" dirty="0">
              <a:latin typeface="Times New Roman" pitchFamily="18" charset="0"/>
              <a:cs typeface="Times New Roman" pitchFamily="18" charset="0"/>
            </a:endParaRPr>
          </a:p>
          <a:p>
            <a:pPr marL="0" indent="0" algn="just">
              <a:buNone/>
              <a:defRPr/>
            </a:pPr>
            <a:r>
              <a:rPr lang="en-US" dirty="0">
                <a:latin typeface="Times New Roman" pitchFamily="18" charset="0"/>
                <a:cs typeface="Times New Roman" pitchFamily="18" charset="0"/>
              </a:rPr>
              <a:t>1</a:t>
            </a:r>
            <a:r>
              <a:rPr lang="en-US" b="1" u="sng" dirty="0">
                <a:latin typeface="Times New Roman" pitchFamily="18" charset="0"/>
                <a:cs typeface="Times New Roman" pitchFamily="18" charset="0"/>
              </a:rPr>
              <a:t>. Hallucinations:</a:t>
            </a:r>
            <a:r>
              <a:rPr lang="en-US" dirty="0">
                <a:latin typeface="Times New Roman" pitchFamily="18" charset="0"/>
                <a:cs typeface="Times New Roman" pitchFamily="18" charset="0"/>
              </a:rPr>
              <a:t> Are unrealistic sensory perceptions.</a:t>
            </a:r>
          </a:p>
          <a:p>
            <a:pPr algn="just">
              <a:defRPr/>
            </a:pPr>
            <a:r>
              <a:rPr lang="en-US" b="1" i="1" dirty="0">
                <a:latin typeface="Times New Roman" pitchFamily="18" charset="0"/>
                <a:cs typeface="Times New Roman" pitchFamily="18" charset="0"/>
              </a:rPr>
              <a:t>Auditory</a:t>
            </a:r>
            <a:r>
              <a:rPr lang="en-US" dirty="0">
                <a:latin typeface="Times New Roman" pitchFamily="18" charset="0"/>
                <a:cs typeface="Times New Roman" pitchFamily="18" charset="0"/>
              </a:rPr>
              <a:t>- hearing voices or other sounds that do not exist.</a:t>
            </a:r>
          </a:p>
          <a:p>
            <a:pPr algn="just">
              <a:defRPr/>
            </a:pPr>
            <a:r>
              <a:rPr lang="en-US" b="1" i="1" dirty="0">
                <a:latin typeface="Times New Roman" pitchFamily="18" charset="0"/>
                <a:cs typeface="Times New Roman" pitchFamily="18" charset="0"/>
              </a:rPr>
              <a:t>Visual</a:t>
            </a:r>
            <a:r>
              <a:rPr lang="en-US" dirty="0">
                <a:latin typeface="Times New Roman" pitchFamily="18" charset="0"/>
                <a:cs typeface="Times New Roman" pitchFamily="18" charset="0"/>
              </a:rPr>
              <a:t>-seeing images that do not exist.</a:t>
            </a:r>
          </a:p>
          <a:p>
            <a:pPr algn="just">
              <a:defRPr/>
            </a:pPr>
            <a:r>
              <a:rPr lang="en-US" b="1" i="1" dirty="0">
                <a:latin typeface="Times New Roman" pitchFamily="18" charset="0"/>
                <a:cs typeface="Times New Roman" pitchFamily="18" charset="0"/>
              </a:rPr>
              <a:t>Tactile</a:t>
            </a:r>
            <a:r>
              <a:rPr lang="en-US" dirty="0">
                <a:latin typeface="Times New Roman" pitchFamily="18" charset="0"/>
                <a:cs typeface="Times New Roman" pitchFamily="18" charset="0"/>
              </a:rPr>
              <a:t>-feeling unrealistic sensations on the skin.</a:t>
            </a:r>
          </a:p>
          <a:p>
            <a:pPr algn="just">
              <a:defRPr/>
            </a:pPr>
            <a:r>
              <a:rPr lang="en-US" b="1" i="1" dirty="0">
                <a:latin typeface="Times New Roman" pitchFamily="18" charset="0"/>
                <a:cs typeface="Times New Roman" pitchFamily="18" charset="0"/>
              </a:rPr>
              <a:t>Olfactory</a:t>
            </a:r>
            <a:r>
              <a:rPr lang="en-US" dirty="0">
                <a:latin typeface="Times New Roman" pitchFamily="18" charset="0"/>
                <a:cs typeface="Times New Roman" pitchFamily="18" charset="0"/>
              </a:rPr>
              <a:t>-smelling odors that do not exist.</a:t>
            </a:r>
          </a:p>
          <a:p>
            <a:pPr algn="just">
              <a:defRPr/>
            </a:pPr>
            <a:r>
              <a:rPr lang="en-US" b="1" i="1" dirty="0">
                <a:latin typeface="Times New Roman" pitchFamily="18" charset="0"/>
                <a:cs typeface="Times New Roman" pitchFamily="18" charset="0"/>
              </a:rPr>
              <a:t>Gustatory</a:t>
            </a:r>
            <a:r>
              <a:rPr lang="en-US" dirty="0">
                <a:latin typeface="Times New Roman" pitchFamily="18" charset="0"/>
                <a:cs typeface="Times New Roman" pitchFamily="18" charset="0"/>
              </a:rPr>
              <a:t>-false perception of an unpleasant taste.</a:t>
            </a:r>
          </a:p>
          <a:p>
            <a:pPr algn="just">
              <a:defRPr/>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8173723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1981200" y="679076"/>
            <a:ext cx="7543800" cy="1707776"/>
          </a:xfrm>
        </p:spPr>
        <p:txBody>
          <a:bodyPr>
            <a:normAutofit/>
          </a:bodyPr>
          <a:lstStyle/>
          <a:p>
            <a:pPr algn="ctr"/>
            <a:r>
              <a:rPr lang="en-US" altLang="en-US" sz="4400" b="1" dirty="0"/>
              <a:t>CONT</a:t>
            </a:r>
            <a:r>
              <a:rPr lang="en-US" altLang="en-US" sz="1600" dirty="0"/>
              <a:t>’</a:t>
            </a:r>
          </a:p>
        </p:txBody>
      </p:sp>
      <p:sp>
        <p:nvSpPr>
          <p:cNvPr id="3" name="Content Placeholder 2"/>
          <p:cNvSpPr>
            <a:spLocks noGrp="1"/>
          </p:cNvSpPr>
          <p:nvPr>
            <p:ph idx="1"/>
          </p:nvPr>
        </p:nvSpPr>
        <p:spPr>
          <a:xfrm>
            <a:off x="820272" y="2386853"/>
            <a:ext cx="10629900" cy="4031409"/>
          </a:xfrm>
        </p:spPr>
        <p:txBody>
          <a:bodyPr>
            <a:normAutofit/>
          </a:bodyPr>
          <a:lstStyle/>
          <a:p>
            <a:pPr algn="just"/>
            <a:r>
              <a:rPr lang="en-US" altLang="en-US" dirty="0">
                <a:latin typeface="Times New Roman" panose="02020603050405020304" pitchFamily="18" charset="0"/>
                <a:cs typeface="Times New Roman" panose="02020603050405020304" pitchFamily="18" charset="0"/>
              </a:rPr>
              <a:t>2. </a:t>
            </a:r>
            <a:r>
              <a:rPr lang="en-US" altLang="en-US" b="1" u="sng" dirty="0">
                <a:latin typeface="Times New Roman" panose="02020603050405020304" pitchFamily="18" charset="0"/>
                <a:cs typeface="Times New Roman" panose="02020603050405020304" pitchFamily="18" charset="0"/>
              </a:rPr>
              <a:t>Illusions</a:t>
            </a:r>
            <a:r>
              <a:rPr lang="en-US" altLang="en-US" dirty="0">
                <a:latin typeface="Times New Roman" panose="02020603050405020304" pitchFamily="18" charset="0"/>
                <a:cs typeface="Times New Roman" panose="02020603050405020304" pitchFamily="18" charset="0"/>
              </a:rPr>
              <a:t>: Misperception or misinterpretation of stimuli within the environment.</a:t>
            </a:r>
          </a:p>
          <a:p>
            <a:pPr algn="just"/>
            <a:r>
              <a:rPr lang="en-US" altLang="en-US" dirty="0">
                <a:latin typeface="Times New Roman" panose="02020603050405020304" pitchFamily="18" charset="0"/>
                <a:cs typeface="Times New Roman" panose="02020603050405020304" pitchFamily="18" charset="0"/>
              </a:rPr>
              <a:t>3</a:t>
            </a:r>
            <a:r>
              <a:rPr lang="en-US" altLang="en-US" b="1" u="sng" dirty="0">
                <a:latin typeface="Times New Roman" panose="02020603050405020304" pitchFamily="18" charset="0"/>
                <a:cs typeface="Times New Roman" panose="02020603050405020304" pitchFamily="18" charset="0"/>
              </a:rPr>
              <a:t>. Depersonalization (altered perception of the self: </a:t>
            </a:r>
            <a:r>
              <a:rPr lang="en-US" altLang="en-US" dirty="0">
                <a:latin typeface="Times New Roman" panose="02020603050405020304" pitchFamily="18" charset="0"/>
                <a:cs typeface="Times New Roman" panose="02020603050405020304" pitchFamily="18" charset="0"/>
              </a:rPr>
              <a:t>The individual verbalizes feeling “outside the body;” visualizing himself or herself from afar.</a:t>
            </a:r>
          </a:p>
          <a:p>
            <a:pPr algn="just"/>
            <a:r>
              <a:rPr lang="en-US" altLang="en-US" dirty="0">
                <a:latin typeface="Times New Roman" panose="02020603050405020304" pitchFamily="18" charset="0"/>
                <a:cs typeface="Times New Roman" panose="02020603050405020304" pitchFamily="18" charset="0"/>
              </a:rPr>
              <a:t>4. </a:t>
            </a:r>
            <a:r>
              <a:rPr lang="en-US" altLang="en-US" b="1" u="sng" dirty="0" err="1">
                <a:latin typeface="Times New Roman" panose="02020603050405020304" pitchFamily="18" charset="0"/>
                <a:cs typeface="Times New Roman" panose="02020603050405020304" pitchFamily="18" charset="0"/>
              </a:rPr>
              <a:t>Derealization</a:t>
            </a:r>
            <a:r>
              <a:rPr lang="en-US" altLang="en-US" b="1" u="sng" dirty="0">
                <a:latin typeface="Times New Roman" panose="02020603050405020304" pitchFamily="18" charset="0"/>
                <a:cs typeface="Times New Roman" panose="02020603050405020304" pitchFamily="18" charset="0"/>
              </a:rPr>
              <a:t>(altered perception of the environment): </a:t>
            </a:r>
            <a:r>
              <a:rPr lang="en-US" altLang="en-US" dirty="0">
                <a:latin typeface="Times New Roman" panose="02020603050405020304" pitchFamily="18" charset="0"/>
                <a:cs typeface="Times New Roman" panose="02020603050405020304" pitchFamily="18" charset="0"/>
              </a:rPr>
              <a:t>The individual verbalizes that the environment feels “strange or unreal” and has a feeling that the surroundings have changed.</a:t>
            </a:r>
          </a:p>
          <a:p>
            <a:pPr algn="just"/>
            <a:endParaRPr lang="en-US"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5658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91479" y="2440641"/>
            <a:ext cx="10004903" cy="3812241"/>
          </a:xfrm>
        </p:spPr>
        <p:txBody>
          <a:bodyPr>
            <a:normAutofit fontScale="92500" lnSpcReduction="10000"/>
          </a:bodyPr>
          <a:lstStyle/>
          <a:p>
            <a:pPr marL="0" indent="0" algn="just">
              <a:buNone/>
              <a:defRPr/>
            </a:pPr>
            <a:r>
              <a:rPr lang="en-US" b="1" dirty="0">
                <a:latin typeface="Times New Roman" pitchFamily="18" charset="0"/>
                <a:cs typeface="Times New Roman" pitchFamily="18" charset="0"/>
              </a:rPr>
              <a:t>SENSORIUM AND COGNITIVE ABILITY</a:t>
            </a:r>
            <a:endParaRPr lang="en-US" dirty="0">
              <a:latin typeface="Times New Roman" pitchFamily="18" charset="0"/>
              <a:cs typeface="Times New Roman" pitchFamily="18" charset="0"/>
            </a:endParaRPr>
          </a:p>
          <a:p>
            <a:pPr algn="just">
              <a:defRPr/>
            </a:pPr>
            <a:r>
              <a:rPr lang="en-US" dirty="0">
                <a:latin typeface="Times New Roman" pitchFamily="18" charset="0"/>
                <a:cs typeface="Times New Roman" pitchFamily="18" charset="0"/>
              </a:rPr>
              <a:t>1. </a:t>
            </a:r>
            <a:r>
              <a:rPr lang="en-US" b="1" i="1" dirty="0">
                <a:latin typeface="Times New Roman" pitchFamily="18" charset="0"/>
                <a:cs typeface="Times New Roman" pitchFamily="18" charset="0"/>
              </a:rPr>
              <a:t>Level of alertness/consciousness</a:t>
            </a:r>
            <a:r>
              <a:rPr lang="en-US" dirty="0">
                <a:latin typeface="Times New Roman" pitchFamily="18" charset="0"/>
                <a:cs typeface="Times New Roman" pitchFamily="18" charset="0"/>
              </a:rPr>
              <a:t>-clear-minded and attentive to the environment. {</a:t>
            </a:r>
            <a:r>
              <a:rPr lang="en-US" b="1" dirty="0">
                <a:latin typeface="Times New Roman" pitchFamily="18" charset="0"/>
                <a:cs typeface="Times New Roman" pitchFamily="18" charset="0"/>
              </a:rPr>
              <a:t>conscious, confusion, somnolence, clouding, stupor, coma </a:t>
            </a:r>
            <a:r>
              <a:rPr lang="en-US" b="1" dirty="0" err="1">
                <a:latin typeface="Times New Roman" pitchFamily="18" charset="0"/>
                <a:cs typeface="Times New Roman" pitchFamily="18" charset="0"/>
              </a:rPr>
              <a:t>etc</a:t>
            </a:r>
            <a:r>
              <a:rPr lang="en-US" b="1" dirty="0">
                <a:latin typeface="Times New Roman" pitchFamily="18" charset="0"/>
                <a:cs typeface="Times New Roman" pitchFamily="18" charset="0"/>
              </a:rPr>
              <a:t>}</a:t>
            </a:r>
            <a:endParaRPr lang="en-US" dirty="0">
              <a:latin typeface="Times New Roman" pitchFamily="18" charset="0"/>
              <a:cs typeface="Times New Roman" pitchFamily="18" charset="0"/>
            </a:endParaRPr>
          </a:p>
          <a:p>
            <a:pPr algn="just">
              <a:defRPr/>
            </a:pPr>
            <a:r>
              <a:rPr lang="en-US" dirty="0">
                <a:latin typeface="Times New Roman" pitchFamily="18" charset="0"/>
                <a:cs typeface="Times New Roman" pitchFamily="18" charset="0"/>
              </a:rPr>
              <a:t>2. </a:t>
            </a:r>
            <a:r>
              <a:rPr lang="en-US" b="1" i="1" dirty="0">
                <a:latin typeface="Times New Roman" pitchFamily="18" charset="0"/>
                <a:cs typeface="Times New Roman" pitchFamily="18" charset="0"/>
              </a:rPr>
              <a:t>Orientation</a:t>
            </a:r>
            <a:r>
              <a:rPr lang="en-US" dirty="0">
                <a:latin typeface="Times New Roman" pitchFamily="18" charset="0"/>
                <a:cs typeface="Times New Roman" pitchFamily="18" charset="0"/>
              </a:rPr>
              <a:t>: to Time, Place, Person, Circumstances</a:t>
            </a:r>
          </a:p>
          <a:p>
            <a:pPr algn="just">
              <a:defRPr/>
            </a:pPr>
            <a:r>
              <a:rPr lang="en-US" dirty="0">
                <a:latin typeface="Times New Roman" pitchFamily="18" charset="0"/>
                <a:cs typeface="Times New Roman" pitchFamily="18" charset="0"/>
              </a:rPr>
              <a:t>3. </a:t>
            </a:r>
            <a:r>
              <a:rPr lang="en-US" b="1" i="1" dirty="0">
                <a:latin typeface="Times New Roman" pitchFamily="18" charset="0"/>
                <a:cs typeface="Times New Roman" pitchFamily="18" charset="0"/>
              </a:rPr>
              <a:t>Memory-</a:t>
            </a:r>
            <a:r>
              <a:rPr lang="en-US" dirty="0">
                <a:latin typeface="Times New Roman" pitchFamily="18" charset="0"/>
                <a:cs typeface="Times New Roman" pitchFamily="18" charset="0"/>
              </a:rPr>
              <a:t>Immediate, Recent and Remote/long term </a:t>
            </a:r>
          </a:p>
          <a:p>
            <a:pPr algn="just">
              <a:defRPr/>
            </a:pPr>
            <a:r>
              <a:rPr lang="en-US" dirty="0">
                <a:latin typeface="Times New Roman" pitchFamily="18" charset="0"/>
                <a:cs typeface="Times New Roman" pitchFamily="18" charset="0"/>
              </a:rPr>
              <a:t>4. </a:t>
            </a:r>
            <a:r>
              <a:rPr lang="en-US" b="1" i="1" dirty="0">
                <a:latin typeface="Times New Roman" pitchFamily="18" charset="0"/>
                <a:cs typeface="Times New Roman" pitchFamily="18" charset="0"/>
              </a:rPr>
              <a:t>Attention-</a:t>
            </a:r>
            <a:r>
              <a:rPr lang="en-US" dirty="0">
                <a:latin typeface="Times New Roman" pitchFamily="18" charset="0"/>
                <a:cs typeface="Times New Roman" pitchFamily="18" charset="0"/>
              </a:rPr>
              <a:t>calculation, spelling word e.g. world backwards </a:t>
            </a:r>
            <a:r>
              <a:rPr lang="en-US" dirty="0" err="1">
                <a:latin typeface="Times New Roman" pitchFamily="18" charset="0"/>
                <a:cs typeface="Times New Roman" pitchFamily="18" charset="0"/>
              </a:rPr>
              <a:t>etc</a:t>
            </a:r>
            <a:endParaRPr lang="en-US" dirty="0">
              <a:latin typeface="Times New Roman" pitchFamily="18" charset="0"/>
              <a:cs typeface="Times New Roman" pitchFamily="18" charset="0"/>
            </a:endParaRPr>
          </a:p>
          <a:p>
            <a:pPr algn="just">
              <a:defRPr/>
            </a:pPr>
            <a:r>
              <a:rPr lang="en-US" dirty="0">
                <a:latin typeface="Times New Roman" pitchFamily="18" charset="0"/>
                <a:cs typeface="Times New Roman" pitchFamily="18" charset="0"/>
              </a:rPr>
              <a:t>5. </a:t>
            </a:r>
            <a:r>
              <a:rPr lang="en-US" b="1" i="1" dirty="0">
                <a:latin typeface="Times New Roman" pitchFamily="18" charset="0"/>
                <a:cs typeface="Times New Roman" pitchFamily="18" charset="0"/>
              </a:rPr>
              <a:t>Concentration-</a:t>
            </a:r>
            <a:r>
              <a:rPr lang="en-US" dirty="0">
                <a:latin typeface="Times New Roman" pitchFamily="18" charset="0"/>
                <a:cs typeface="Times New Roman" pitchFamily="18" charset="0"/>
              </a:rPr>
              <a:t>serial 3 or 7</a:t>
            </a:r>
          </a:p>
          <a:p>
            <a:pPr algn="just">
              <a:defRPr/>
            </a:pPr>
            <a:r>
              <a:rPr lang="en-US" dirty="0">
                <a:latin typeface="Times New Roman" pitchFamily="18" charset="0"/>
                <a:cs typeface="Times New Roman" pitchFamily="18" charset="0"/>
              </a:rPr>
              <a:t>4. </a:t>
            </a:r>
            <a:r>
              <a:rPr lang="en-US" b="1" i="1" dirty="0">
                <a:latin typeface="Times New Roman" pitchFamily="18" charset="0"/>
                <a:cs typeface="Times New Roman" pitchFamily="18" charset="0"/>
              </a:rPr>
              <a:t>Capacity for abstract thought reasoning-</a:t>
            </a:r>
            <a:r>
              <a:rPr lang="en-US" dirty="0">
                <a:latin typeface="Times New Roman" pitchFamily="18" charset="0"/>
                <a:cs typeface="Times New Roman" pitchFamily="18" charset="0"/>
              </a:rPr>
              <a:t>interprets simple proverbs correctly/similarities &amp; differences.</a:t>
            </a:r>
          </a:p>
          <a:p>
            <a:pPr algn="just">
              <a:defRPr/>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465136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6955" y="712694"/>
            <a:ext cx="8229600" cy="1479177"/>
          </a:xfrm>
        </p:spPr>
        <p:txBody>
          <a:bodyPr/>
          <a:lstStyle/>
          <a:p>
            <a:pPr algn="ctr"/>
            <a:r>
              <a:rPr lang="en-US" sz="4800" b="1" dirty="0" smtClean="0">
                <a:solidFill>
                  <a:srgbClr val="FF0000"/>
                </a:solidFill>
              </a:rPr>
              <a:t>Ethical Principles</a:t>
            </a:r>
            <a:endParaRPr lang="en-US" sz="4800" b="1" dirty="0">
              <a:solidFill>
                <a:srgbClr val="FF0000"/>
              </a:solidFill>
            </a:endParaRPr>
          </a:p>
        </p:txBody>
      </p:sp>
      <p:sp>
        <p:nvSpPr>
          <p:cNvPr id="3" name="Content Placeholder 2"/>
          <p:cNvSpPr>
            <a:spLocks noGrp="1"/>
          </p:cNvSpPr>
          <p:nvPr>
            <p:ph idx="1"/>
          </p:nvPr>
        </p:nvSpPr>
        <p:spPr>
          <a:xfrm>
            <a:off x="800100" y="2575112"/>
            <a:ext cx="10515600" cy="3351854"/>
          </a:xfrm>
        </p:spPr>
        <p:txBody>
          <a:bodyPr>
            <a:normAutofit/>
          </a:bodyPr>
          <a:lstStyle/>
          <a:p>
            <a:pPr algn="just"/>
            <a:r>
              <a:rPr lang="en-US" dirty="0"/>
              <a:t>The ethical framework guides healthcare professionals in providing respectful, fair, and safe care while maintaining confidentiality and informed </a:t>
            </a:r>
            <a:r>
              <a:rPr lang="en-US" dirty="0" smtClean="0"/>
              <a:t>consent</a:t>
            </a:r>
            <a:endParaRPr lang="en-US" dirty="0"/>
          </a:p>
          <a:p>
            <a:pPr algn="just"/>
            <a:r>
              <a:rPr lang="en-US" dirty="0" smtClean="0"/>
              <a:t>Ethical principles are </a:t>
            </a:r>
            <a:r>
              <a:rPr lang="en-US" u="sng" dirty="0" smtClean="0"/>
              <a:t>fundamental guidelines </a:t>
            </a:r>
            <a:r>
              <a:rPr lang="en-US" dirty="0" smtClean="0"/>
              <a:t>that influence decision-making. </a:t>
            </a:r>
          </a:p>
          <a:p>
            <a:pPr algn="just"/>
            <a:r>
              <a:rPr lang="en-US" dirty="0" smtClean="0"/>
              <a:t>The ethical principles of </a:t>
            </a:r>
            <a:r>
              <a:rPr lang="en-US" u="sng" dirty="0" smtClean="0"/>
              <a:t>autonomy, beneficence, non-</a:t>
            </a:r>
            <a:r>
              <a:rPr lang="en-US" u="sng" dirty="0" err="1" smtClean="0"/>
              <a:t>maleficence</a:t>
            </a:r>
            <a:r>
              <a:rPr lang="en-US" u="sng" dirty="0" smtClean="0"/>
              <a:t>, </a:t>
            </a:r>
            <a:r>
              <a:rPr lang="en-US" dirty="0" smtClean="0"/>
              <a:t>veracity, and justice are helpful and used frequently by health care workers to assist with ethical decision-making.</a:t>
            </a:r>
          </a:p>
          <a:p>
            <a:pPr algn="just"/>
            <a:endParaRPr lang="en-US" sz="3200" dirty="0"/>
          </a:p>
        </p:txBody>
      </p:sp>
    </p:spTree>
    <p:extLst>
      <p:ext uri="{BB962C8B-B14F-4D97-AF65-F5344CB8AC3E}">
        <p14:creationId xmlns:p14="http://schemas.microsoft.com/office/powerpoint/2010/main" val="1686182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0271" y="2460812"/>
            <a:ext cx="10603005" cy="3758453"/>
          </a:xfrm>
        </p:spPr>
        <p:txBody>
          <a:bodyPr>
            <a:normAutofit/>
          </a:bodyPr>
          <a:lstStyle/>
          <a:p>
            <a:pPr marL="0" indent="0" algn="just">
              <a:buNone/>
              <a:defRPr/>
            </a:pPr>
            <a:r>
              <a:rPr lang="en-US" b="1" dirty="0">
                <a:latin typeface="Times New Roman" pitchFamily="18" charset="0"/>
                <a:cs typeface="Times New Roman" pitchFamily="18" charset="0"/>
              </a:rPr>
              <a:t>IMPULSE CONTROL</a:t>
            </a:r>
            <a:endParaRPr lang="en-US" dirty="0">
              <a:latin typeface="Times New Roman" pitchFamily="18" charset="0"/>
              <a:cs typeface="Times New Roman" pitchFamily="18" charset="0"/>
            </a:endParaRPr>
          </a:p>
          <a:p>
            <a:pPr algn="just">
              <a:defRPr/>
            </a:pPr>
            <a:r>
              <a:rPr lang="en-US" b="1" dirty="0">
                <a:latin typeface="Times New Roman" pitchFamily="18" charset="0"/>
                <a:cs typeface="Times New Roman" pitchFamily="18" charset="0"/>
              </a:rPr>
              <a:t>-</a:t>
            </a:r>
            <a:r>
              <a:rPr lang="en-US" dirty="0">
                <a:latin typeface="Times New Roman" pitchFamily="18" charset="0"/>
                <a:cs typeface="Times New Roman" pitchFamily="18" charset="0"/>
              </a:rPr>
              <a:t>Ability to control impulses: Check for problems relating to aggression, hostility, fear, guilt, affection &amp; sexual feelings</a:t>
            </a:r>
          </a:p>
          <a:p>
            <a:pPr algn="just">
              <a:defRPr/>
            </a:pPr>
            <a:r>
              <a:rPr lang="en-US" b="1" dirty="0">
                <a:latin typeface="Times New Roman" pitchFamily="18" charset="0"/>
                <a:cs typeface="Times New Roman" pitchFamily="18" charset="0"/>
              </a:rPr>
              <a:t>JUDGMENT AND INSIGHT</a:t>
            </a:r>
            <a:endParaRPr lang="en-US" dirty="0">
              <a:latin typeface="Times New Roman" pitchFamily="18" charset="0"/>
              <a:cs typeface="Times New Roman" pitchFamily="18" charset="0"/>
            </a:endParaRPr>
          </a:p>
          <a:p>
            <a:pPr algn="just">
              <a:defRPr/>
            </a:pPr>
            <a:r>
              <a:rPr lang="en-US" dirty="0">
                <a:latin typeface="Times New Roman" pitchFamily="18" charset="0"/>
                <a:cs typeface="Times New Roman" pitchFamily="18" charset="0"/>
              </a:rPr>
              <a:t>1</a:t>
            </a:r>
            <a:r>
              <a:rPr lang="en-US" b="1" i="1" dirty="0">
                <a:latin typeface="Times New Roman" pitchFamily="18" charset="0"/>
                <a:cs typeface="Times New Roman" pitchFamily="18" charset="0"/>
              </a:rPr>
              <a:t>. Judgment</a:t>
            </a:r>
            <a:r>
              <a:rPr lang="en-US" dirty="0">
                <a:latin typeface="Times New Roman" pitchFamily="18" charset="0"/>
                <a:cs typeface="Times New Roman" pitchFamily="18" charset="0"/>
              </a:rPr>
              <a:t>: Patient’s capability for social judgment- Ability to solve problems and make decisions; give scenario</a:t>
            </a:r>
            <a:r>
              <a:rPr lang="en-US" b="1" dirty="0">
                <a:latin typeface="Times New Roman" pitchFamily="18" charset="0"/>
                <a:cs typeface="Times New Roman" pitchFamily="18" charset="0"/>
              </a:rPr>
              <a:t>. {good/intact/normal or poor/impaired/abnormal}</a:t>
            </a:r>
            <a:endParaRPr lang="en-US" dirty="0">
              <a:latin typeface="Times New Roman" pitchFamily="18" charset="0"/>
              <a:cs typeface="Times New Roman" pitchFamily="18" charset="0"/>
            </a:endParaRPr>
          </a:p>
          <a:p>
            <a:pPr algn="just">
              <a:defRPr/>
            </a:pPr>
            <a:endParaRPr lang="en-US" dirty="0">
              <a:latin typeface="Times New Roman" pitchFamily="18" charset="0"/>
              <a:cs typeface="Times New Roman" pitchFamily="18" charset="0"/>
            </a:endParaRPr>
          </a:p>
          <a:p>
            <a:pPr algn="just">
              <a:defRPr/>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942709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4731" y="2440641"/>
            <a:ext cx="9991651" cy="3778624"/>
          </a:xfrm>
        </p:spPr>
        <p:txBody>
          <a:bodyPr>
            <a:normAutofit/>
          </a:bodyPr>
          <a:lstStyle/>
          <a:p>
            <a:pPr marL="0" indent="0" algn="just">
              <a:buNone/>
              <a:defRPr/>
            </a:pPr>
            <a:r>
              <a:rPr lang="en-US" dirty="0">
                <a:latin typeface="Times New Roman" pitchFamily="18" charset="0"/>
                <a:cs typeface="Times New Roman" pitchFamily="18" charset="0"/>
              </a:rPr>
              <a:t>2.</a:t>
            </a:r>
            <a:r>
              <a:rPr lang="en-US" b="1" i="1" dirty="0">
                <a:latin typeface="Times New Roman" pitchFamily="18" charset="0"/>
                <a:cs typeface="Times New Roman" pitchFamily="18" charset="0"/>
              </a:rPr>
              <a:t>Insight:</a:t>
            </a:r>
            <a:r>
              <a:rPr lang="en-US" dirty="0">
                <a:latin typeface="Times New Roman" pitchFamily="18" charset="0"/>
                <a:cs typeface="Times New Roman" pitchFamily="18" charset="0"/>
              </a:rPr>
              <a:t> Patient's degree of awareness and understanding about being ill.</a:t>
            </a:r>
          </a:p>
          <a:p>
            <a:pPr marL="0" indent="0" algn="just">
              <a:buNone/>
              <a:defRPr/>
            </a:pPr>
            <a:r>
              <a:rPr lang="en-US" dirty="0">
                <a:latin typeface="Times New Roman" pitchFamily="18" charset="0"/>
                <a:cs typeface="Times New Roman" pitchFamily="18" charset="0"/>
              </a:rPr>
              <a:t>Levels of insight (6)</a:t>
            </a:r>
          </a:p>
          <a:p>
            <a:pPr marL="571500" indent="-571500" algn="just">
              <a:buFont typeface="+mj-lt"/>
              <a:buAutoNum type="romanLcPeriod"/>
              <a:defRPr/>
            </a:pPr>
            <a:r>
              <a:rPr lang="en-US" dirty="0">
                <a:latin typeface="Times New Roman" pitchFamily="18" charset="0"/>
                <a:cs typeface="Times New Roman" pitchFamily="18" charset="0"/>
              </a:rPr>
              <a:t>Complete denial of illness</a:t>
            </a:r>
          </a:p>
          <a:p>
            <a:pPr marL="571500" indent="-571500" algn="just">
              <a:buFont typeface="+mj-lt"/>
              <a:buAutoNum type="romanLcPeriod"/>
              <a:defRPr/>
            </a:pPr>
            <a:r>
              <a:rPr lang="en-US" dirty="0">
                <a:latin typeface="Times New Roman" pitchFamily="18" charset="0"/>
                <a:cs typeface="Times New Roman" pitchFamily="18" charset="0"/>
              </a:rPr>
              <a:t>Slight awareness of being sick and needing help, but denying it at the same time</a:t>
            </a:r>
          </a:p>
          <a:p>
            <a:pPr marL="571500" indent="-571500" algn="just">
              <a:buFont typeface="+mj-lt"/>
              <a:buAutoNum type="romanLcPeriod"/>
              <a:defRPr/>
            </a:pPr>
            <a:r>
              <a:rPr lang="en-US" dirty="0">
                <a:latin typeface="Times New Roman" pitchFamily="18" charset="0"/>
                <a:cs typeface="Times New Roman" pitchFamily="18" charset="0"/>
              </a:rPr>
              <a:t>Awareness of being sick but blaming it on others, on external factors, or on organic factors</a:t>
            </a:r>
          </a:p>
          <a:p>
            <a:pPr marL="571500" indent="-571500" algn="just">
              <a:buFont typeface="+mj-lt"/>
              <a:buAutoNum type="romanLcPeriod"/>
              <a:defRPr/>
            </a:pPr>
            <a:r>
              <a:rPr lang="en-US" dirty="0">
                <a:latin typeface="Times New Roman" pitchFamily="18" charset="0"/>
                <a:cs typeface="Times New Roman" pitchFamily="18" charset="0"/>
              </a:rPr>
              <a:t>Awareness that illness is caused by something unknown in the patient</a:t>
            </a:r>
          </a:p>
        </p:txBody>
      </p:sp>
    </p:spTree>
    <p:extLst>
      <p:ext uri="{BB962C8B-B14F-4D97-AF65-F5344CB8AC3E}">
        <p14:creationId xmlns:p14="http://schemas.microsoft.com/office/powerpoint/2010/main" val="39982103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0101" y="2447364"/>
            <a:ext cx="10576112" cy="4410637"/>
          </a:xfrm>
        </p:spPr>
        <p:txBody>
          <a:bodyPr>
            <a:normAutofit/>
          </a:bodyPr>
          <a:lstStyle/>
          <a:p>
            <a:pPr marL="0" indent="0" algn="just">
              <a:buNone/>
              <a:defRPr/>
            </a:pPr>
            <a:r>
              <a:rPr lang="en-US" dirty="0" smtClean="0">
                <a:latin typeface="Times New Roman" pitchFamily="18" charset="0"/>
                <a:cs typeface="Times New Roman" pitchFamily="18" charset="0"/>
              </a:rPr>
              <a:t>v. Intellectual insight: admission that the patient is ill and that symptoms or failures in social adjustment are caused by the patient's own particular irrational feelings or disturbances without applying this knowledge to future experience</a:t>
            </a:r>
          </a:p>
          <a:p>
            <a:pPr marL="0" indent="0" algn="just">
              <a:buNone/>
              <a:defRPr/>
            </a:pPr>
            <a:r>
              <a:rPr lang="en-US" dirty="0" smtClean="0">
                <a:latin typeface="Times New Roman" pitchFamily="18" charset="0"/>
                <a:cs typeface="Times New Roman" pitchFamily="18" charset="0"/>
              </a:rPr>
              <a:t>vi. True emotional insight: emotional awareness of the motives and feelings within the patient and the important persons in his or her life, which can lead to basic changes in behavior.</a:t>
            </a:r>
          </a:p>
          <a:p>
            <a:pPr algn="just">
              <a:defRPr/>
            </a:pPr>
            <a:endParaRPr lang="en-US" dirty="0" smtClean="0">
              <a:latin typeface="Times New Roman" pitchFamily="18" charset="0"/>
              <a:cs typeface="Times New Roman" pitchFamily="18" charset="0"/>
            </a:endParaRPr>
          </a:p>
          <a:p>
            <a:pPr algn="just">
              <a:defRPr/>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125282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638735"/>
            <a:ext cx="7772400" cy="1748117"/>
          </a:xfrm>
        </p:spPr>
        <p:txBody>
          <a:bodyPr/>
          <a:lstStyle/>
          <a:p>
            <a:pPr algn="ctr"/>
            <a:r>
              <a:rPr lang="en-US" dirty="0" smtClean="0">
                <a:solidFill>
                  <a:schemeClr val="tx1"/>
                </a:solidFill>
                <a:latin typeface="Berlin Sans FB Demi" panose="020E0802020502020306" pitchFamily="34" charset="0"/>
              </a:rPr>
              <a:t>Summary of MSE </a:t>
            </a:r>
            <a:endParaRPr lang="en-US" dirty="0">
              <a:solidFill>
                <a:schemeClr val="tx1"/>
              </a:solidFill>
              <a:latin typeface="Berlin Sans FB Demi" panose="020E0802020502020306" pitchFamily="34" charset="0"/>
            </a:endParaRPr>
          </a:p>
        </p:txBody>
      </p:sp>
      <p:sp>
        <p:nvSpPr>
          <p:cNvPr id="3" name="Content Placeholder 2"/>
          <p:cNvSpPr>
            <a:spLocks noGrp="1"/>
          </p:cNvSpPr>
          <p:nvPr>
            <p:ph idx="1"/>
          </p:nvPr>
        </p:nvSpPr>
        <p:spPr>
          <a:xfrm>
            <a:off x="1524000" y="2386853"/>
            <a:ext cx="9144000" cy="3861548"/>
          </a:xfrm>
        </p:spPr>
        <p:txBody>
          <a:bodyPr>
            <a:normAutofit lnSpcReduction="10000"/>
          </a:bodyPr>
          <a:lstStyle/>
          <a:p>
            <a:r>
              <a:rPr lang="en-US" dirty="0" smtClean="0"/>
              <a:t>All you need to do is:</a:t>
            </a:r>
          </a:p>
          <a:p>
            <a:pPr>
              <a:buNone/>
            </a:pPr>
            <a:r>
              <a:rPr lang="en-US" b="1" dirty="0"/>
              <a:t>ACTMAD</a:t>
            </a:r>
          </a:p>
          <a:p>
            <a:r>
              <a:rPr lang="en-US" b="1" dirty="0" smtClean="0"/>
              <a:t>A</a:t>
            </a:r>
            <a:r>
              <a:rPr lang="en-US" dirty="0" smtClean="0"/>
              <a:t>ppearance (Appearance,  </a:t>
            </a:r>
            <a:r>
              <a:rPr lang="en-US" dirty="0" err="1" smtClean="0"/>
              <a:t>behaviour</a:t>
            </a:r>
            <a:r>
              <a:rPr lang="en-US" dirty="0" smtClean="0"/>
              <a:t> and attitude)</a:t>
            </a:r>
          </a:p>
          <a:p>
            <a:r>
              <a:rPr lang="en-US" b="1" dirty="0" smtClean="0"/>
              <a:t>C</a:t>
            </a:r>
            <a:r>
              <a:rPr lang="en-US" dirty="0" smtClean="0"/>
              <a:t>ognition (thought process and content, memory, judgment, concentration, insight, perceptions)</a:t>
            </a:r>
          </a:p>
          <a:p>
            <a:r>
              <a:rPr lang="en-US" b="1" dirty="0" smtClean="0"/>
              <a:t>M</a:t>
            </a:r>
            <a:r>
              <a:rPr lang="en-US" dirty="0" smtClean="0"/>
              <a:t>ood, Manner and Affect</a:t>
            </a:r>
          </a:p>
          <a:p>
            <a:r>
              <a:rPr lang="en-US" b="1" dirty="0" smtClean="0"/>
              <a:t>A</a:t>
            </a:r>
            <a:r>
              <a:rPr lang="en-US" dirty="0" smtClean="0"/>
              <a:t>ctivities (feeding, sleep, sex, physical exercise, speech)</a:t>
            </a:r>
          </a:p>
          <a:p>
            <a:r>
              <a:rPr lang="en-US" b="1" dirty="0" smtClean="0"/>
              <a:t>D</a:t>
            </a:r>
            <a:r>
              <a:rPr lang="en-US" dirty="0" smtClean="0"/>
              <a:t>anger signs e.g. suicidal tendencies or self harm</a:t>
            </a:r>
            <a:endParaRPr lang="en-US" dirty="0"/>
          </a:p>
        </p:txBody>
      </p:sp>
      <p:sp>
        <p:nvSpPr>
          <p:cNvPr id="5" name="Slide Number Placeholder 4"/>
          <p:cNvSpPr>
            <a:spLocks noGrp="1"/>
          </p:cNvSpPr>
          <p:nvPr>
            <p:ph type="sldNum" sz="quarter" idx="12"/>
          </p:nvPr>
        </p:nvSpPr>
        <p:spPr/>
        <p:txBody>
          <a:bodyPr/>
          <a:lstStyle/>
          <a:p>
            <a:fld id="{0B0A7BD1-15EC-4D28-B228-70F498F9C230}" type="slidenum">
              <a:rPr lang="en-US" smtClean="0"/>
              <a:pPr/>
              <a:t>73</a:t>
            </a:fld>
            <a:endParaRPr lang="en-US"/>
          </a:p>
        </p:txBody>
      </p:sp>
    </p:spTree>
    <p:extLst>
      <p:ext uri="{BB962C8B-B14F-4D97-AF65-F5344CB8AC3E}">
        <p14:creationId xmlns:p14="http://schemas.microsoft.com/office/powerpoint/2010/main" val="384574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18665" y="2454088"/>
            <a:ext cx="9392769" cy="3641912"/>
          </a:xfrm>
        </p:spPr>
        <p:txBody>
          <a:bodyPr>
            <a:normAutofit fontScale="85000" lnSpcReduction="20000"/>
          </a:bodyPr>
          <a:lstStyle/>
          <a:p>
            <a:r>
              <a:rPr lang="en-US" dirty="0" smtClean="0"/>
              <a:t>OR be </a:t>
            </a:r>
          </a:p>
          <a:p>
            <a:pPr>
              <a:buNone/>
            </a:pPr>
            <a:r>
              <a:rPr lang="en-US" b="1" dirty="0"/>
              <a:t>ASEPTIC</a:t>
            </a:r>
          </a:p>
          <a:p>
            <a:r>
              <a:rPr lang="en-US" b="1" dirty="0" smtClean="0"/>
              <a:t>A</a:t>
            </a:r>
            <a:r>
              <a:rPr lang="en-US" dirty="0" smtClean="0"/>
              <a:t>ppearance and </a:t>
            </a:r>
            <a:r>
              <a:rPr lang="en-US" dirty="0" err="1" smtClean="0"/>
              <a:t>Behaviour</a:t>
            </a:r>
            <a:endParaRPr lang="en-US" dirty="0" smtClean="0"/>
          </a:p>
          <a:p>
            <a:r>
              <a:rPr lang="en-US" b="1" dirty="0" smtClean="0"/>
              <a:t>S</a:t>
            </a:r>
            <a:r>
              <a:rPr lang="en-US" dirty="0" smtClean="0"/>
              <a:t>peech</a:t>
            </a:r>
          </a:p>
          <a:p>
            <a:r>
              <a:rPr lang="en-US" b="1" dirty="0" smtClean="0"/>
              <a:t>E</a:t>
            </a:r>
            <a:r>
              <a:rPr lang="en-US" dirty="0" smtClean="0"/>
              <a:t>motion (Mood and Affect)</a:t>
            </a:r>
          </a:p>
          <a:p>
            <a:r>
              <a:rPr lang="en-US" b="1" dirty="0" smtClean="0"/>
              <a:t>P</a:t>
            </a:r>
            <a:r>
              <a:rPr lang="en-US" dirty="0" smtClean="0"/>
              <a:t>erception (Hallucination and Illusion)</a:t>
            </a:r>
          </a:p>
          <a:p>
            <a:r>
              <a:rPr lang="en-US" b="1" dirty="0" smtClean="0"/>
              <a:t>T</a:t>
            </a:r>
            <a:r>
              <a:rPr lang="en-US" dirty="0" smtClean="0"/>
              <a:t>hought content and process</a:t>
            </a:r>
          </a:p>
          <a:p>
            <a:r>
              <a:rPr lang="en-US" b="1" dirty="0" smtClean="0"/>
              <a:t>I</a:t>
            </a:r>
            <a:r>
              <a:rPr lang="en-US" dirty="0" smtClean="0"/>
              <a:t>nsight and Judgment</a:t>
            </a:r>
          </a:p>
          <a:p>
            <a:r>
              <a:rPr lang="en-US" b="1" dirty="0" smtClean="0"/>
              <a:t>C</a:t>
            </a:r>
            <a:r>
              <a:rPr lang="en-US" dirty="0" smtClean="0"/>
              <a:t>ognition</a:t>
            </a:r>
            <a:endParaRPr lang="en-US" dirty="0"/>
          </a:p>
        </p:txBody>
      </p:sp>
      <p:sp>
        <p:nvSpPr>
          <p:cNvPr id="4" name="Date Placeholder 3"/>
          <p:cNvSpPr>
            <a:spLocks noGrp="1"/>
          </p:cNvSpPr>
          <p:nvPr>
            <p:ph type="dt" sz="half" idx="10"/>
          </p:nvPr>
        </p:nvSpPr>
        <p:spPr/>
        <p:txBody>
          <a:bodyPr/>
          <a:lstStyle/>
          <a:p>
            <a:fld id="{13B1A42D-3F2B-4D1B-9C54-0434F9BEEC9A}" type="datetime1">
              <a:rPr lang="en-US" smtClean="0"/>
              <a:pPr/>
              <a:t>10/2/2025</a:t>
            </a:fld>
            <a:endParaRPr lang="en-US"/>
          </a:p>
        </p:txBody>
      </p:sp>
      <p:sp>
        <p:nvSpPr>
          <p:cNvPr id="5" name="Slide Number Placeholder 4"/>
          <p:cNvSpPr>
            <a:spLocks noGrp="1"/>
          </p:cNvSpPr>
          <p:nvPr>
            <p:ph type="sldNum" sz="quarter" idx="12"/>
          </p:nvPr>
        </p:nvSpPr>
        <p:spPr/>
        <p:txBody>
          <a:bodyPr/>
          <a:lstStyle/>
          <a:p>
            <a:fld id="{0B0A7BD1-15EC-4D28-B228-70F498F9C230}" type="slidenum">
              <a:rPr lang="en-US" smtClean="0"/>
              <a:pPr/>
              <a:t>74</a:t>
            </a:fld>
            <a:endParaRPr lang="en-US"/>
          </a:p>
        </p:txBody>
      </p:sp>
    </p:spTree>
    <p:extLst>
      <p:ext uri="{BB962C8B-B14F-4D97-AF65-F5344CB8AC3E}">
        <p14:creationId xmlns:p14="http://schemas.microsoft.com/office/powerpoint/2010/main" val="3447708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1284194" y="753035"/>
            <a:ext cx="10092018" cy="1573305"/>
          </a:xfrm>
        </p:spPr>
        <p:txBody>
          <a:bodyPr/>
          <a:lstStyle/>
          <a:p>
            <a:pPr algn="ctr"/>
            <a:r>
              <a:rPr lang="en-US" altLang="en-US" b="1" dirty="0" smtClean="0">
                <a:solidFill>
                  <a:schemeClr val="tx1"/>
                </a:solidFill>
              </a:rPr>
              <a:t>Summary </a:t>
            </a:r>
          </a:p>
        </p:txBody>
      </p:sp>
      <p:sp>
        <p:nvSpPr>
          <p:cNvPr id="91139" name="Content Placeholder 2"/>
          <p:cNvSpPr>
            <a:spLocks noGrp="1"/>
          </p:cNvSpPr>
          <p:nvPr>
            <p:ph idx="1"/>
          </p:nvPr>
        </p:nvSpPr>
        <p:spPr>
          <a:xfrm>
            <a:off x="1203512" y="2427194"/>
            <a:ext cx="10325879" cy="3827556"/>
          </a:xfrm>
        </p:spPr>
        <p:txBody>
          <a:bodyPr>
            <a:normAutofit/>
          </a:bodyPr>
          <a:lstStyle/>
          <a:p>
            <a:pPr algn="just"/>
            <a:r>
              <a:rPr lang="en-US" altLang="en-US" dirty="0" smtClean="0"/>
              <a:t>Why is it important to assess a mentally ill patient?</a:t>
            </a:r>
          </a:p>
          <a:p>
            <a:pPr algn="just"/>
            <a:r>
              <a:rPr lang="en-US" altLang="en-US" dirty="0" smtClean="0"/>
              <a:t>What are the barriers to effective assessment of mentally ill patients?</a:t>
            </a:r>
          </a:p>
          <a:p>
            <a:pPr algn="just"/>
            <a:r>
              <a:rPr lang="en-US" altLang="en-US" dirty="0" smtClean="0"/>
              <a:t>How can a nurse improve the quality and accuracy of assessment data?</a:t>
            </a:r>
          </a:p>
        </p:txBody>
      </p:sp>
    </p:spTree>
    <p:extLst>
      <p:ext uri="{BB962C8B-B14F-4D97-AF65-F5344CB8AC3E}">
        <p14:creationId xmlns:p14="http://schemas.microsoft.com/office/powerpoint/2010/main" val="2872661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Nursing Process</a:t>
            </a:r>
            <a:endParaRPr lang="en-US" dirty="0"/>
          </a:p>
        </p:txBody>
      </p:sp>
      <p:sp>
        <p:nvSpPr>
          <p:cNvPr id="3" name="Content Placeholder 2"/>
          <p:cNvSpPr>
            <a:spLocks noGrp="1"/>
          </p:cNvSpPr>
          <p:nvPr>
            <p:ph idx="1"/>
          </p:nvPr>
        </p:nvSpPr>
        <p:spPr/>
        <p:txBody>
          <a:bodyPr>
            <a:normAutofit fontScale="92500" lnSpcReduction="10000"/>
          </a:bodyPr>
          <a:lstStyle/>
          <a:p>
            <a:r>
              <a:rPr lang="en-US" dirty="0"/>
              <a:t>N</a:t>
            </a:r>
            <a:r>
              <a:rPr lang="en-US" dirty="0" smtClean="0"/>
              <a:t>ursing </a:t>
            </a:r>
            <a:r>
              <a:rPr lang="en-US" dirty="0"/>
              <a:t>process in mental health and psychiatric nursing is a systematic, patient-centered framework that guides nurses in delivering individualized and effective care. It ensures that mental health nurses can assess, plan, implement, and evaluate interventions that address both the psychological and physiological needs of individuals experiencing mental health issues</a:t>
            </a:r>
            <a:r>
              <a:rPr lang="en-US" dirty="0" smtClean="0"/>
              <a:t>. </a:t>
            </a:r>
          </a:p>
          <a:p>
            <a:r>
              <a:rPr lang="en-US" dirty="0" smtClean="0"/>
              <a:t>nursing </a:t>
            </a:r>
            <a:r>
              <a:rPr lang="en-US" dirty="0"/>
              <a:t>process consists of five interrelated steps</a:t>
            </a:r>
            <a:r>
              <a:rPr lang="en-US" dirty="0" smtClean="0"/>
              <a:t>:</a:t>
            </a:r>
          </a:p>
          <a:p>
            <a:r>
              <a:rPr lang="en-US" dirty="0" smtClean="0"/>
              <a:t>Assessment Diagnosis </a:t>
            </a:r>
            <a:r>
              <a:rPr lang="en-US" dirty="0" err="1" smtClean="0"/>
              <a:t>PlanningImplementationEvaluation</a:t>
            </a:r>
            <a:endParaRPr lang="en-US" dirty="0" smtClean="0"/>
          </a:p>
          <a:p>
            <a:r>
              <a:rPr lang="en-US" dirty="0" smtClean="0"/>
              <a:t>Each </a:t>
            </a:r>
            <a:r>
              <a:rPr lang="en-US" dirty="0"/>
              <a:t>step is dynamic and may overlap or require revision as the patient's condition changes</a:t>
            </a:r>
          </a:p>
        </p:txBody>
      </p:sp>
    </p:spTree>
    <p:extLst>
      <p:ext uri="{BB962C8B-B14F-4D97-AF65-F5344CB8AC3E}">
        <p14:creationId xmlns:p14="http://schemas.microsoft.com/office/powerpoint/2010/main" val="48038070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Application in Mental Health &amp; Psychiatric Nursing</a:t>
            </a:r>
            <a:br>
              <a:rPr lang="en-US" b="1" dirty="0"/>
            </a:br>
            <a:endParaRPr lang="en-US" dirty="0"/>
          </a:p>
        </p:txBody>
      </p:sp>
      <p:sp>
        <p:nvSpPr>
          <p:cNvPr id="3" name="Content Placeholder 2"/>
          <p:cNvSpPr>
            <a:spLocks noGrp="1"/>
          </p:cNvSpPr>
          <p:nvPr>
            <p:ph idx="1"/>
          </p:nvPr>
        </p:nvSpPr>
        <p:spPr>
          <a:xfrm>
            <a:off x="2592925" y="2165684"/>
            <a:ext cx="8915400" cy="3777622"/>
          </a:xfrm>
        </p:spPr>
        <p:txBody>
          <a:bodyPr>
            <a:normAutofit fontScale="92500" lnSpcReduction="20000"/>
          </a:bodyPr>
          <a:lstStyle/>
          <a:p>
            <a:r>
              <a:rPr lang="en-US" b="1" dirty="0" smtClean="0"/>
              <a:t>1. Assessment</a:t>
            </a:r>
          </a:p>
          <a:p>
            <a:r>
              <a:rPr lang="en-US" b="1" dirty="0" smtClean="0"/>
              <a:t>Focus</a:t>
            </a:r>
            <a:r>
              <a:rPr lang="en-US" b="1" dirty="0"/>
              <a:t>:</a:t>
            </a:r>
            <a:r>
              <a:rPr lang="en-US" dirty="0"/>
              <a:t> Holistic understanding of the client, including </a:t>
            </a:r>
            <a:r>
              <a:rPr lang="en-US" b="1" dirty="0"/>
              <a:t>mental, emotional, behavioral, social, cultural, and physical aspects</a:t>
            </a:r>
            <a:r>
              <a:rPr lang="en-US" dirty="0"/>
              <a:t>.</a:t>
            </a:r>
          </a:p>
          <a:p>
            <a:r>
              <a:rPr lang="en-US" b="1" dirty="0"/>
              <a:t>Methods:</a:t>
            </a:r>
            <a:endParaRPr lang="en-US" dirty="0"/>
          </a:p>
          <a:p>
            <a:pPr lvl="1"/>
            <a:r>
              <a:rPr lang="en-US" dirty="0"/>
              <a:t>Mental status examination (MSE)</a:t>
            </a:r>
          </a:p>
          <a:p>
            <a:pPr lvl="1"/>
            <a:r>
              <a:rPr lang="en-US" dirty="0"/>
              <a:t>Psychiatric history</a:t>
            </a:r>
          </a:p>
          <a:p>
            <a:pPr lvl="1"/>
            <a:r>
              <a:rPr lang="en-US" dirty="0"/>
              <a:t>Risk assessment (for suicide, self-harm, violence)</a:t>
            </a:r>
          </a:p>
          <a:p>
            <a:pPr lvl="1"/>
            <a:r>
              <a:rPr lang="en-US" dirty="0"/>
              <a:t>Interviewing family or caregivers (with consent)</a:t>
            </a:r>
          </a:p>
          <a:p>
            <a:pPr lvl="1"/>
            <a:r>
              <a:rPr lang="en-US" dirty="0"/>
              <a:t>Use of therapeutic communication</a:t>
            </a:r>
          </a:p>
          <a:p>
            <a:pPr lvl="1"/>
            <a:r>
              <a:rPr lang="en-US" dirty="0"/>
              <a:t>Tools: Depression scales, anxiety inventories, cognitive assessments (e.g., MMSE)</a:t>
            </a:r>
          </a:p>
          <a:p>
            <a:endParaRPr lang="en-US" dirty="0"/>
          </a:p>
        </p:txBody>
      </p:sp>
    </p:spTree>
    <p:extLst>
      <p:ext uri="{BB962C8B-B14F-4D97-AF65-F5344CB8AC3E}">
        <p14:creationId xmlns:p14="http://schemas.microsoft.com/office/powerpoint/2010/main" val="301456852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b="1" dirty="0"/>
              <a:t>Key areas to assess:</a:t>
            </a:r>
            <a:endParaRPr lang="en-US" dirty="0"/>
          </a:p>
          <a:p>
            <a:r>
              <a:rPr lang="en-US" dirty="0"/>
              <a:t>Appearance and behavior</a:t>
            </a:r>
          </a:p>
          <a:p>
            <a:r>
              <a:rPr lang="en-US" dirty="0"/>
              <a:t>Mood and affect</a:t>
            </a:r>
          </a:p>
          <a:p>
            <a:r>
              <a:rPr lang="en-US" dirty="0"/>
              <a:t>Thought content (e.g., delusions, obsessions)</a:t>
            </a:r>
          </a:p>
          <a:p>
            <a:r>
              <a:rPr lang="en-US" dirty="0"/>
              <a:t>Perception (e.g., hallucinations)</a:t>
            </a:r>
          </a:p>
          <a:p>
            <a:r>
              <a:rPr lang="en-US" dirty="0"/>
              <a:t>Cognitive function (orientation, memory)</a:t>
            </a:r>
          </a:p>
          <a:p>
            <a:r>
              <a:rPr lang="en-US" dirty="0"/>
              <a:t>Insight and judgment</a:t>
            </a:r>
          </a:p>
          <a:p>
            <a:r>
              <a:rPr lang="en-US" dirty="0"/>
              <a:t>Functional ability (ADLs, work, relationships)</a:t>
            </a:r>
          </a:p>
          <a:p>
            <a:endParaRPr lang="en-US" dirty="0"/>
          </a:p>
        </p:txBody>
      </p:sp>
    </p:spTree>
    <p:extLst>
      <p:ext uri="{BB962C8B-B14F-4D97-AF65-F5344CB8AC3E}">
        <p14:creationId xmlns:p14="http://schemas.microsoft.com/office/powerpoint/2010/main" val="153534227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b="1" dirty="0"/>
              <a:t>Diagnosis</a:t>
            </a:r>
          </a:p>
          <a:p>
            <a:r>
              <a:rPr lang="en-US" dirty="0"/>
              <a:t>Uses </a:t>
            </a:r>
            <a:r>
              <a:rPr lang="en-US" b="1" dirty="0"/>
              <a:t>NANDA-I</a:t>
            </a:r>
            <a:r>
              <a:rPr lang="en-US" dirty="0"/>
              <a:t> nursing diagnoses focused on psychosocial health.</a:t>
            </a:r>
          </a:p>
          <a:p>
            <a:r>
              <a:rPr lang="en-US" dirty="0"/>
              <a:t>Not a medical diagnosis, but a </a:t>
            </a:r>
            <a:r>
              <a:rPr lang="en-US" b="1" dirty="0"/>
              <a:t>clinical judgment</a:t>
            </a:r>
            <a:r>
              <a:rPr lang="en-US" dirty="0"/>
              <a:t> about the client’s responses to mental health conditions.</a:t>
            </a:r>
          </a:p>
          <a:p>
            <a:r>
              <a:rPr lang="en-US" b="1" dirty="0"/>
              <a:t>Examples:</a:t>
            </a:r>
            <a:endParaRPr lang="en-US" dirty="0"/>
          </a:p>
          <a:p>
            <a:r>
              <a:rPr lang="en-US" dirty="0"/>
              <a:t>Risk for suicide</a:t>
            </a:r>
          </a:p>
          <a:p>
            <a:r>
              <a:rPr lang="en-US" dirty="0"/>
              <a:t>Disturbed thought processes</a:t>
            </a:r>
          </a:p>
          <a:p>
            <a:r>
              <a:rPr lang="en-US" dirty="0"/>
              <a:t>Impaired social interaction</a:t>
            </a:r>
          </a:p>
          <a:p>
            <a:r>
              <a:rPr lang="en-US" dirty="0"/>
              <a:t>Chronic low self-esteem</a:t>
            </a:r>
          </a:p>
          <a:p>
            <a:r>
              <a:rPr lang="en-US" dirty="0"/>
              <a:t>Ineffective coping</a:t>
            </a:r>
          </a:p>
          <a:p>
            <a:endParaRPr lang="en-US" dirty="0"/>
          </a:p>
        </p:txBody>
      </p:sp>
    </p:spTree>
    <p:extLst>
      <p:ext uri="{BB962C8B-B14F-4D97-AF65-F5344CB8AC3E}">
        <p14:creationId xmlns:p14="http://schemas.microsoft.com/office/powerpoint/2010/main" val="4135793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6482" y="2467535"/>
            <a:ext cx="10663518" cy="3663391"/>
          </a:xfrm>
        </p:spPr>
        <p:txBody>
          <a:bodyPr/>
          <a:lstStyle/>
          <a:p>
            <a:pPr algn="just">
              <a:buFont typeface="Wingdings" pitchFamily="2" charset="2"/>
              <a:buChar char="v"/>
            </a:pPr>
            <a:r>
              <a:rPr lang="en-US" b="1" dirty="0"/>
              <a:t>Autonomy</a:t>
            </a:r>
            <a:r>
              <a:rPr lang="en-US" dirty="0"/>
              <a:t> </a:t>
            </a:r>
            <a:r>
              <a:rPr lang="en-US" dirty="0" smtClean="0"/>
              <a:t>– emphasizes the status of persons as </a:t>
            </a:r>
            <a:r>
              <a:rPr lang="en-US" u="sng" dirty="0" smtClean="0"/>
              <a:t>autonomous moral agents </a:t>
            </a:r>
            <a:r>
              <a:rPr lang="en-US" dirty="0" smtClean="0"/>
              <a:t>whose rights to determine their destinies should always be respected </a:t>
            </a:r>
          </a:p>
          <a:p>
            <a:pPr algn="just"/>
            <a:r>
              <a:rPr lang="en-US" dirty="0" smtClean="0"/>
              <a:t>This presumes that individuals are always capable of making independent choices for themselves. </a:t>
            </a:r>
          </a:p>
          <a:p>
            <a:pPr algn="just"/>
            <a:r>
              <a:rPr lang="en-US" dirty="0" smtClean="0"/>
              <a:t>Children, </a:t>
            </a:r>
            <a:r>
              <a:rPr lang="en-US" u="sng" dirty="0" smtClean="0"/>
              <a:t>comatose individuals, </a:t>
            </a:r>
            <a:r>
              <a:rPr lang="en-US" dirty="0" smtClean="0"/>
              <a:t>and the seriously mentally ill are examples of clients who are incapable of making informed choices. </a:t>
            </a:r>
          </a:p>
          <a:p>
            <a:pPr algn="just">
              <a:buNone/>
            </a:pPr>
            <a:endParaRPr lang="en-US" sz="3200" dirty="0" smtClean="0"/>
          </a:p>
          <a:p>
            <a:pPr algn="just"/>
            <a:endParaRPr lang="en-US" sz="3200" dirty="0"/>
          </a:p>
        </p:txBody>
      </p:sp>
    </p:spTree>
    <p:extLst>
      <p:ext uri="{BB962C8B-B14F-4D97-AF65-F5344CB8AC3E}">
        <p14:creationId xmlns:p14="http://schemas.microsoft.com/office/powerpoint/2010/main" val="21629430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a:t>
            </a:r>
            <a:endParaRPr lang="en-US" dirty="0"/>
          </a:p>
        </p:txBody>
      </p:sp>
      <p:sp>
        <p:nvSpPr>
          <p:cNvPr id="3" name="Content Placeholder 2"/>
          <p:cNvSpPr>
            <a:spLocks noGrp="1"/>
          </p:cNvSpPr>
          <p:nvPr>
            <p:ph idx="1"/>
          </p:nvPr>
        </p:nvSpPr>
        <p:spPr/>
        <p:txBody>
          <a:bodyPr/>
          <a:lstStyle/>
          <a:p>
            <a:r>
              <a:rPr lang="en-US" dirty="0" smtClean="0"/>
              <a:t>Establish </a:t>
            </a:r>
            <a:r>
              <a:rPr lang="en-US" dirty="0"/>
              <a:t>SMART goals (Specific, Measurable, Achievable, Relevant, Time-bound)Goals can be short-term or long-</a:t>
            </a:r>
            <a:r>
              <a:rPr lang="en-US" dirty="0" err="1"/>
              <a:t>term.Collaborate</a:t>
            </a:r>
            <a:r>
              <a:rPr lang="en-US" dirty="0"/>
              <a:t> with the patient whenever possible to promote autonomy and therapeutic </a:t>
            </a:r>
            <a:r>
              <a:rPr lang="en-US" dirty="0" err="1"/>
              <a:t>alliance.Example</a:t>
            </a:r>
            <a:r>
              <a:rPr lang="en-US" dirty="0"/>
              <a:t> </a:t>
            </a:r>
            <a:r>
              <a:rPr lang="en-US" dirty="0" err="1"/>
              <a:t>goal:“The</a:t>
            </a:r>
            <a:r>
              <a:rPr lang="en-US" dirty="0"/>
              <a:t> patient will verbalize three positive coping strategies for managing anxiety by the end of the </a:t>
            </a:r>
            <a:r>
              <a:rPr lang="en-US" dirty="0" err="1"/>
              <a:t>week.”Interventions</a:t>
            </a:r>
            <a:r>
              <a:rPr lang="en-US" dirty="0"/>
              <a:t> should </a:t>
            </a:r>
            <a:r>
              <a:rPr lang="en-US" dirty="0" err="1"/>
              <a:t>be:Evidence-basedCulturally</a:t>
            </a:r>
            <a:r>
              <a:rPr lang="en-US" dirty="0"/>
              <a:t> </a:t>
            </a:r>
            <a:r>
              <a:rPr lang="en-US" dirty="0" err="1"/>
              <a:t>sensitiveFocused</a:t>
            </a:r>
            <a:r>
              <a:rPr lang="en-US" dirty="0"/>
              <a:t> on safety and recovery</a:t>
            </a:r>
          </a:p>
        </p:txBody>
      </p:sp>
    </p:spTree>
    <p:extLst>
      <p:ext uri="{BB962C8B-B14F-4D97-AF65-F5344CB8AC3E}">
        <p14:creationId xmlns:p14="http://schemas.microsoft.com/office/powerpoint/2010/main" val="360761482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a:t>
            </a:r>
            <a:endParaRPr lang="en-US" dirty="0"/>
          </a:p>
        </p:txBody>
      </p:sp>
      <p:sp>
        <p:nvSpPr>
          <p:cNvPr id="3" name="Content Placeholder 2"/>
          <p:cNvSpPr>
            <a:spLocks noGrp="1"/>
          </p:cNvSpPr>
          <p:nvPr>
            <p:ph idx="1"/>
          </p:nvPr>
        </p:nvSpPr>
        <p:spPr>
          <a:xfrm>
            <a:off x="914400" y="1251284"/>
            <a:ext cx="10293724" cy="4880575"/>
          </a:xfrm>
        </p:spPr>
        <p:txBody>
          <a:bodyPr>
            <a:normAutofit fontScale="92500" lnSpcReduction="20000"/>
          </a:bodyPr>
          <a:lstStyle/>
          <a:p>
            <a:r>
              <a:rPr lang="en-US" sz="1700" b="1" dirty="0"/>
              <a:t>Implementation</a:t>
            </a:r>
          </a:p>
          <a:p>
            <a:r>
              <a:rPr lang="en-US" sz="1700" dirty="0"/>
              <a:t>Put the care plan into action.</a:t>
            </a:r>
          </a:p>
          <a:p>
            <a:r>
              <a:rPr lang="en-US" sz="1700" dirty="0"/>
              <a:t>May involve:</a:t>
            </a:r>
          </a:p>
          <a:p>
            <a:pPr lvl="1"/>
            <a:r>
              <a:rPr lang="en-US" sz="1700" dirty="0"/>
              <a:t>Therapeutic communication and counseling</a:t>
            </a:r>
          </a:p>
          <a:p>
            <a:pPr lvl="1"/>
            <a:r>
              <a:rPr lang="en-US" sz="1700" dirty="0"/>
              <a:t>Milieu therapy</a:t>
            </a:r>
          </a:p>
          <a:p>
            <a:pPr lvl="1"/>
            <a:r>
              <a:rPr lang="en-US" sz="1700" dirty="0"/>
              <a:t>Administering and monitoring psychiatric medications</a:t>
            </a:r>
          </a:p>
          <a:p>
            <a:pPr lvl="1"/>
            <a:r>
              <a:rPr lang="en-US" sz="1700" dirty="0"/>
              <a:t>Crisis intervention</a:t>
            </a:r>
          </a:p>
          <a:p>
            <a:pPr lvl="1"/>
            <a:r>
              <a:rPr lang="en-US" sz="1700" dirty="0"/>
              <a:t>Health teaching and psychoeducation</a:t>
            </a:r>
          </a:p>
          <a:p>
            <a:pPr lvl="1"/>
            <a:r>
              <a:rPr lang="en-US" sz="1700" dirty="0"/>
              <a:t>Family and group therapy support</a:t>
            </a:r>
          </a:p>
          <a:p>
            <a:pPr lvl="1"/>
            <a:r>
              <a:rPr lang="en-US" sz="1700" dirty="0"/>
              <a:t>Coordinating with interdisciplinary team</a:t>
            </a:r>
          </a:p>
          <a:p>
            <a:r>
              <a:rPr lang="en-US" b="1" dirty="0"/>
              <a:t>Important skills:</a:t>
            </a:r>
            <a:endParaRPr lang="en-US" dirty="0"/>
          </a:p>
          <a:p>
            <a:r>
              <a:rPr lang="en-US" sz="1600" dirty="0"/>
              <a:t>Active listening</a:t>
            </a:r>
          </a:p>
          <a:p>
            <a:r>
              <a:rPr lang="en-US" sz="1600" dirty="0"/>
              <a:t>Nonjudgmental attitude</a:t>
            </a:r>
          </a:p>
          <a:p>
            <a:r>
              <a:rPr lang="en-US" sz="1600" dirty="0"/>
              <a:t>De-escalation techniques</a:t>
            </a:r>
          </a:p>
          <a:p>
            <a:r>
              <a:rPr lang="en-US" sz="1600" dirty="0"/>
              <a:t>Medication adherence support</a:t>
            </a:r>
          </a:p>
          <a:p>
            <a:endParaRPr lang="en-US" dirty="0"/>
          </a:p>
        </p:txBody>
      </p:sp>
    </p:spTree>
    <p:extLst>
      <p:ext uri="{BB962C8B-B14F-4D97-AF65-F5344CB8AC3E}">
        <p14:creationId xmlns:p14="http://schemas.microsoft.com/office/powerpoint/2010/main" val="418001188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US" dirty="0"/>
          </a:p>
        </p:txBody>
      </p:sp>
      <p:sp>
        <p:nvSpPr>
          <p:cNvPr id="3" name="Content Placeholder 2"/>
          <p:cNvSpPr>
            <a:spLocks noGrp="1"/>
          </p:cNvSpPr>
          <p:nvPr>
            <p:ph idx="1"/>
          </p:nvPr>
        </p:nvSpPr>
        <p:spPr/>
        <p:txBody>
          <a:bodyPr/>
          <a:lstStyle/>
          <a:p>
            <a:r>
              <a:rPr lang="en-US" dirty="0" smtClean="0"/>
              <a:t>Determine </a:t>
            </a:r>
            <a:r>
              <a:rPr lang="en-US" dirty="0"/>
              <a:t>the effectiveness of interventions</a:t>
            </a:r>
            <a:r>
              <a:rPr lang="en-US" dirty="0" smtClean="0"/>
              <a:t>.</a:t>
            </a:r>
          </a:p>
          <a:p>
            <a:r>
              <a:rPr lang="en-US" dirty="0" smtClean="0"/>
              <a:t>Were </a:t>
            </a:r>
            <a:r>
              <a:rPr lang="en-US" dirty="0"/>
              <a:t>goals met? If not, </a:t>
            </a:r>
            <a:r>
              <a:rPr lang="en-US" dirty="0" err="1"/>
              <a:t>why?In</a:t>
            </a:r>
            <a:r>
              <a:rPr lang="en-US" dirty="0"/>
              <a:t> mental health, progress may be non-linear, so this step often involves reassessment and revision</a:t>
            </a:r>
            <a:r>
              <a:rPr lang="en-US" dirty="0" smtClean="0"/>
              <a:t>.</a:t>
            </a:r>
          </a:p>
          <a:p>
            <a:r>
              <a:rPr lang="en-US" dirty="0" smtClean="0"/>
              <a:t>Evaluation </a:t>
            </a:r>
            <a:r>
              <a:rPr lang="en-US" dirty="0" err="1"/>
              <a:t>includes:Observing</a:t>
            </a:r>
            <a:r>
              <a:rPr lang="en-US" dirty="0"/>
              <a:t> behavior and mood </a:t>
            </a:r>
            <a:r>
              <a:rPr lang="en-US" dirty="0" smtClean="0"/>
              <a:t>changes</a:t>
            </a:r>
          </a:p>
          <a:p>
            <a:r>
              <a:rPr lang="en-US" dirty="0" smtClean="0"/>
              <a:t>Re-administering </a:t>
            </a:r>
            <a:r>
              <a:rPr lang="en-US" dirty="0"/>
              <a:t>assessment </a:t>
            </a:r>
            <a:r>
              <a:rPr lang="en-US" dirty="0" smtClean="0"/>
              <a:t>tools</a:t>
            </a:r>
          </a:p>
          <a:p>
            <a:r>
              <a:rPr lang="en-US" dirty="0" smtClean="0"/>
              <a:t>Gaining </a:t>
            </a:r>
            <a:r>
              <a:rPr lang="en-US" dirty="0"/>
              <a:t>patient and family feedback</a:t>
            </a:r>
          </a:p>
        </p:txBody>
      </p:sp>
    </p:spTree>
    <p:extLst>
      <p:ext uri="{BB962C8B-B14F-4D97-AF65-F5344CB8AC3E}">
        <p14:creationId xmlns:p14="http://schemas.microsoft.com/office/powerpoint/2010/main" val="211075001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b="1" dirty="0"/>
              <a:t>Patient:</a:t>
            </a:r>
            <a:r>
              <a:rPr lang="en-US" dirty="0"/>
              <a:t> A 30-year-old man with schizophrenia experiencing hallucinations and medication non-compliance.</a:t>
            </a:r>
          </a:p>
          <a:p>
            <a:r>
              <a:rPr lang="en-US" b="1" dirty="0"/>
              <a:t>Assessment:</a:t>
            </a:r>
          </a:p>
          <a:p>
            <a:r>
              <a:rPr lang="en-US" dirty="0"/>
              <a:t>Reports hearing voices commanding him to hurt himself</a:t>
            </a:r>
          </a:p>
          <a:p>
            <a:r>
              <a:rPr lang="en-US" dirty="0"/>
              <a:t>Poor insight into illness</a:t>
            </a:r>
          </a:p>
          <a:p>
            <a:r>
              <a:rPr lang="en-US" dirty="0"/>
              <a:t>Non-adherent to antipsychotic </a:t>
            </a:r>
            <a:r>
              <a:rPr lang="en-US" dirty="0" smtClean="0"/>
              <a:t>medication</a:t>
            </a:r>
            <a:endParaRPr lang="en-US" dirty="0"/>
          </a:p>
        </p:txBody>
      </p:sp>
    </p:spTree>
    <p:extLst>
      <p:ext uri="{BB962C8B-B14F-4D97-AF65-F5344CB8AC3E}">
        <p14:creationId xmlns:p14="http://schemas.microsoft.com/office/powerpoint/2010/main" val="59819635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endParaRPr lang="en-US" dirty="0" smtClean="0"/>
          </a:p>
          <a:p>
            <a:r>
              <a:rPr lang="en-US" b="1" dirty="0" smtClean="0"/>
              <a:t>Diagnosis</a:t>
            </a:r>
          </a:p>
          <a:p>
            <a:r>
              <a:rPr lang="en-US" dirty="0" smtClean="0"/>
              <a:t>Risk </a:t>
            </a:r>
            <a:r>
              <a:rPr lang="en-US" dirty="0"/>
              <a:t>for self-directed violence related to auditory hallucinations</a:t>
            </a:r>
          </a:p>
          <a:p>
            <a:r>
              <a:rPr lang="en-US" dirty="0"/>
              <a:t>Ineffective health maintenance related to poor insight</a:t>
            </a:r>
          </a:p>
          <a:p>
            <a:r>
              <a:rPr lang="en-US" b="1" dirty="0"/>
              <a:t>Planning:</a:t>
            </a:r>
          </a:p>
          <a:p>
            <a:r>
              <a:rPr lang="en-US" dirty="0"/>
              <a:t>Patient will remain safe and free from self-harm during hospitalization</a:t>
            </a:r>
          </a:p>
          <a:p>
            <a:r>
              <a:rPr lang="en-US" dirty="0"/>
              <a:t>Patient will verbalize the importance of medication adherence within 5 days</a:t>
            </a:r>
          </a:p>
          <a:p>
            <a:endParaRPr lang="en-US" dirty="0"/>
          </a:p>
        </p:txBody>
      </p:sp>
    </p:spTree>
    <p:extLst>
      <p:ext uri="{BB962C8B-B14F-4D97-AF65-F5344CB8AC3E}">
        <p14:creationId xmlns:p14="http://schemas.microsoft.com/office/powerpoint/2010/main" val="404519923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b="1" dirty="0"/>
              <a:t>Implementation:</a:t>
            </a:r>
          </a:p>
          <a:p>
            <a:r>
              <a:rPr lang="en-US" dirty="0"/>
              <a:t>1:1 observation for safety</a:t>
            </a:r>
          </a:p>
          <a:p>
            <a:r>
              <a:rPr lang="en-US" dirty="0"/>
              <a:t>Administer prescribed antipsychotic and monitor for side effects</a:t>
            </a:r>
          </a:p>
          <a:p>
            <a:r>
              <a:rPr lang="en-US" dirty="0"/>
              <a:t>Use reality orientation and reinforce medication benefits</a:t>
            </a:r>
          </a:p>
          <a:p>
            <a:r>
              <a:rPr lang="en-US" dirty="0"/>
              <a:t>Involve patient in group therapy</a:t>
            </a:r>
          </a:p>
          <a:p>
            <a:r>
              <a:rPr lang="en-US" b="1" dirty="0"/>
              <a:t>Evaluation:</a:t>
            </a:r>
          </a:p>
          <a:p>
            <a:r>
              <a:rPr lang="en-US" dirty="0"/>
              <a:t>Patient denies suicidal thoughts</a:t>
            </a:r>
          </a:p>
          <a:p>
            <a:r>
              <a:rPr lang="en-US" dirty="0"/>
              <a:t>Begins to express understanding of medication role</a:t>
            </a:r>
          </a:p>
          <a:p>
            <a:r>
              <a:rPr lang="en-US" dirty="0"/>
              <a:t>Care plan adjusted for outpatient follow-up</a:t>
            </a:r>
          </a:p>
          <a:p>
            <a:endParaRPr lang="en-US" dirty="0"/>
          </a:p>
        </p:txBody>
      </p:sp>
    </p:spTree>
    <p:extLst>
      <p:ext uri="{BB962C8B-B14F-4D97-AF65-F5344CB8AC3E}">
        <p14:creationId xmlns:p14="http://schemas.microsoft.com/office/powerpoint/2010/main" val="269640619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a:t>mental health assessment, </a:t>
            </a:r>
            <a:r>
              <a:rPr lang="en-GB" dirty="0" smtClean="0"/>
              <a:t>The </a:t>
            </a:r>
            <a:r>
              <a:rPr lang="en-GB" dirty="0"/>
              <a:t>nursing process in mental health and psychiatric nursing, </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8695622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Content Placeholder 2"/>
          <p:cNvSpPr>
            <a:spLocks noGrp="1"/>
          </p:cNvSpPr>
          <p:nvPr>
            <p:ph idx="1"/>
          </p:nvPr>
        </p:nvSpPr>
        <p:spPr/>
        <p:txBody>
          <a:bodyPr>
            <a:normAutofit/>
          </a:bodyPr>
          <a:lstStyle/>
          <a:p>
            <a:pPr marL="0" indent="0" algn="ctr">
              <a:buNone/>
            </a:pPr>
            <a:endParaRPr lang="en-US" altLang="en-US" sz="6000" b="1" dirty="0">
              <a:latin typeface="Berlin Sans FB Demi" panose="020E0802020502020306" pitchFamily="34" charset="0"/>
              <a:cs typeface="Times New Roman" panose="02020603050405020304" pitchFamily="18" charset="0"/>
            </a:endParaRPr>
          </a:p>
          <a:p>
            <a:pPr marL="0" indent="0" algn="ctr">
              <a:buNone/>
            </a:pPr>
            <a:r>
              <a:rPr lang="en-US" altLang="en-US" sz="4400" b="1" dirty="0">
                <a:latin typeface="Berlin Sans FB Demi" panose="020E0802020502020306" pitchFamily="34" charset="0"/>
                <a:cs typeface="Times New Roman" panose="02020603050405020304" pitchFamily="18" charset="0"/>
              </a:rPr>
              <a:t>ASSESSMENT OF A MENTALLY ILL PERSON</a:t>
            </a:r>
          </a:p>
        </p:txBody>
      </p:sp>
    </p:spTree>
    <p:extLst>
      <p:ext uri="{BB962C8B-B14F-4D97-AF65-F5344CB8AC3E}">
        <p14:creationId xmlns:p14="http://schemas.microsoft.com/office/powerpoint/2010/main" val="35772956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6312" y="2534772"/>
            <a:ext cx="10757648" cy="3608874"/>
          </a:xfrm>
        </p:spPr>
        <p:txBody>
          <a:bodyPr/>
          <a:lstStyle/>
          <a:p>
            <a:pPr algn="just">
              <a:buFont typeface="Wingdings" pitchFamily="2" charset="2"/>
              <a:buChar char="v"/>
            </a:pPr>
            <a:r>
              <a:rPr lang="en-US" b="1" dirty="0"/>
              <a:t>Beneficence</a:t>
            </a:r>
            <a:r>
              <a:rPr lang="en-US" dirty="0" smtClean="0"/>
              <a:t> </a:t>
            </a:r>
          </a:p>
          <a:p>
            <a:pPr algn="just"/>
            <a:r>
              <a:rPr lang="en-US" dirty="0" smtClean="0"/>
              <a:t>Refers to one’s duty to benefit or promote the good of others (the duty to promote good)</a:t>
            </a:r>
          </a:p>
          <a:p>
            <a:pPr algn="just"/>
            <a:r>
              <a:rPr lang="en-US" dirty="0" smtClean="0"/>
              <a:t>Health care workers act in their clients’ interests are beneficent, provided their actions really do serve the client’s best interest.</a:t>
            </a:r>
          </a:p>
          <a:p>
            <a:pPr algn="just"/>
            <a:r>
              <a:rPr lang="en-US" dirty="0" smtClean="0"/>
              <a:t> Nurses serve as advocates to protect client’s rights and interests</a:t>
            </a:r>
          </a:p>
          <a:p>
            <a:pPr algn="just">
              <a:buNone/>
            </a:pPr>
            <a:endParaRPr lang="en-US" sz="3200" dirty="0" smtClean="0"/>
          </a:p>
          <a:p>
            <a:pPr algn="just"/>
            <a:endParaRPr lang="en-US" sz="3200" dirty="0"/>
          </a:p>
        </p:txBody>
      </p:sp>
    </p:spTree>
    <p:extLst>
      <p:ext uri="{BB962C8B-B14F-4D97-AF65-F5344CB8AC3E}">
        <p14:creationId xmlns:p14="http://schemas.microsoft.com/office/powerpoint/2010/main" val="640855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389</TotalTime>
  <Words>4782</Words>
  <Application>Microsoft Office PowerPoint</Application>
  <PresentationFormat>Widescreen</PresentationFormat>
  <Paragraphs>451</Paragraphs>
  <Slides>87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87</vt:i4>
      </vt:variant>
    </vt:vector>
  </HeadingPairs>
  <TitlesOfParts>
    <vt:vector size="94" baseType="lpstr">
      <vt:lpstr>Arial</vt:lpstr>
      <vt:lpstr>Berlin Sans FB Demi</vt:lpstr>
      <vt:lpstr>Calibri</vt:lpstr>
      <vt:lpstr>Garamond</vt:lpstr>
      <vt:lpstr>Times New Roman</vt:lpstr>
      <vt:lpstr>Wingdings</vt:lpstr>
      <vt:lpstr>Organic</vt:lpstr>
      <vt:lpstr>ETHICAL AND LEGAL ISSUES In Mental Health</vt:lpstr>
      <vt:lpstr>Objectives</vt:lpstr>
      <vt:lpstr>Definition of Terms</vt:lpstr>
      <vt:lpstr>PowerPoint Presentation</vt:lpstr>
      <vt:lpstr>PowerPoint Presentation</vt:lpstr>
      <vt:lpstr>PowerPoint Presentation</vt:lpstr>
      <vt:lpstr>Ethical Principles</vt:lpstr>
      <vt:lpstr>PowerPoint Presentation</vt:lpstr>
      <vt:lpstr>PowerPoint Presentation</vt:lpstr>
      <vt:lpstr>PowerPoint Presentation</vt:lpstr>
      <vt:lpstr>PowerPoint Presentation</vt:lpstr>
      <vt:lpstr>PowerPoint Presentation</vt:lpstr>
      <vt:lpstr>LEGAL CONSIDERATIONS</vt:lpstr>
      <vt:lpstr>The Kenya Board of Mental Health</vt:lpstr>
      <vt:lpstr>NATIONAL REPRESENTATAVE </vt:lpstr>
      <vt:lpstr>PowerPoint Presentation</vt:lpstr>
      <vt:lpstr>PowerPoint Presentation</vt:lpstr>
      <vt:lpstr>Functions of the Board</vt:lpstr>
      <vt:lpstr>PowerPoint Presentation</vt:lpstr>
      <vt:lpstr>Admission and Discharge Criteria  Voluntary Patients</vt:lpstr>
      <vt:lpstr>PowerPoint Presentation</vt:lpstr>
      <vt:lpstr>Involuntary Patients </vt:lpstr>
      <vt:lpstr>PowerPoint Presentation</vt:lpstr>
      <vt:lpstr>Emergency/Forensic/Criminal patients </vt:lpstr>
      <vt:lpstr>Members of the Armed Forces </vt:lpstr>
      <vt:lpstr>PowerPoint Presentation</vt:lpstr>
      <vt:lpstr>PowerPoint Presentation</vt:lpstr>
      <vt:lpstr>Admission of a Foreigner </vt:lpstr>
      <vt:lpstr>PowerPoint Presentation</vt:lpstr>
      <vt:lpstr>PowerPoint Presentation</vt:lpstr>
      <vt:lpstr>Discharge and Transfer of Patients  </vt:lpstr>
      <vt:lpstr>Order for delivery of patient into care of relative or friend. </vt:lpstr>
      <vt:lpstr>Offences under MHA </vt:lpstr>
      <vt:lpstr>PowerPoint Presentation</vt:lpstr>
      <vt:lpstr>PowerPoint Presentation</vt:lpstr>
      <vt:lpstr>PowerPoint Presentation</vt:lpstr>
      <vt:lpstr>PowerPoint Presentation</vt:lpstr>
      <vt:lpstr>Objectives </vt:lpstr>
      <vt:lpstr>1. History taking</vt:lpstr>
      <vt:lpstr>Comprehensive history</vt:lpstr>
      <vt:lpstr>PowerPoint Presentation</vt:lpstr>
      <vt:lpstr>Hx cont’</vt:lpstr>
      <vt:lpstr>Hx cont’</vt:lpstr>
      <vt:lpstr>Physical examination </vt:lpstr>
      <vt:lpstr>Investigations </vt:lpstr>
      <vt:lpstr>INVESTIGATIONS CONT’</vt:lpstr>
      <vt:lpstr>Mental status examination(MSE)</vt:lpstr>
      <vt:lpstr>Components of MSE</vt:lpstr>
      <vt:lpstr>MSE CONT’</vt:lpstr>
      <vt:lpstr>Appearance </vt:lpstr>
      <vt:lpstr>cont’</vt:lpstr>
      <vt:lpstr>PowerPoint Presentation</vt:lpstr>
      <vt:lpstr>Motor activities cont’</vt:lpstr>
      <vt:lpstr>Speech patterns</vt:lpstr>
      <vt:lpstr>Speech cont’</vt:lpstr>
      <vt:lpstr>General attitude</vt:lpstr>
      <vt:lpstr>EMOTIONS</vt:lpstr>
      <vt:lpstr>Mood cont’</vt:lpstr>
      <vt:lpstr>PowerPoint Presentation</vt:lpstr>
      <vt:lpstr>THOUGHT PROCESSES</vt:lpstr>
      <vt:lpstr>CONT’</vt:lpstr>
      <vt:lpstr>FORM CONT’</vt:lpstr>
      <vt:lpstr>PowerPoint Presentation</vt:lpstr>
      <vt:lpstr>DELUTIONS CONT’</vt:lpstr>
      <vt:lpstr>CONT’</vt:lpstr>
      <vt:lpstr>CONT’</vt:lpstr>
      <vt:lpstr>PowerPoint Presentation</vt:lpstr>
      <vt:lpstr>CONT’</vt:lpstr>
      <vt:lpstr>PowerPoint Presentation</vt:lpstr>
      <vt:lpstr>PowerPoint Presentation</vt:lpstr>
      <vt:lpstr>PowerPoint Presentation</vt:lpstr>
      <vt:lpstr>PowerPoint Presentation</vt:lpstr>
      <vt:lpstr>Summary of MSE </vt:lpstr>
      <vt:lpstr>PowerPoint Presentation</vt:lpstr>
      <vt:lpstr>Summary </vt:lpstr>
      <vt:lpstr>Nursing Process</vt:lpstr>
      <vt:lpstr>Application in Mental Health &amp; Psychiatric Nursing </vt:lpstr>
      <vt:lpstr>PowerPoint Presentation</vt:lpstr>
      <vt:lpstr>PowerPoint Presentation</vt:lpstr>
      <vt:lpstr>planning</vt:lpstr>
      <vt:lpstr>implementation</vt:lpstr>
      <vt:lpstr>Evaluation.</vt:lpstr>
      <vt:lpstr>PowerPoint Presentation</vt:lpstr>
      <vt:lpstr>PowerPoint Presentation</vt:lpstr>
      <vt:lpstr>PowerPoint Presentation</vt:lpstr>
      <vt:lpstr>mental health assessment, The nursing process in mental health and psychiatric nursing,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Legal and ethical frameworks.</dc:title>
  <dc:creator>user</dc:creator>
  <cp:lastModifiedBy>User</cp:lastModifiedBy>
  <cp:revision>26</cp:revision>
  <dcterms:created xsi:type="dcterms:W3CDTF">2025-08-30T16:33:15Z</dcterms:created>
  <dcterms:modified xsi:type="dcterms:W3CDTF">2025-10-02T06:02:28Z</dcterms:modified>
</cp:coreProperties>
</file>